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8" r:id="rId2"/>
    <p:sldId id="257" r:id="rId3"/>
    <p:sldId id="265" r:id="rId4"/>
    <p:sldId id="259" r:id="rId5"/>
    <p:sldId id="266" r:id="rId6"/>
    <p:sldId id="267" r:id="rId7"/>
    <p:sldId id="270" r:id="rId8"/>
    <p:sldId id="260" r:id="rId9"/>
    <p:sldId id="268" r:id="rId10"/>
    <p:sldId id="269" r:id="rId11"/>
    <p:sldId id="271" r:id="rId12"/>
    <p:sldId id="261" r:id="rId13"/>
    <p:sldId id="272" r:id="rId14"/>
    <p:sldId id="273" r:id="rId15"/>
    <p:sldId id="262" r:id="rId16"/>
    <p:sldId id="263" r:id="rId17"/>
    <p:sldId id="264"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a:srgbClr val="B4C7E7"/>
    <a:srgbClr val="F8CBAD"/>
    <a:srgbClr val="3B495B"/>
    <a:srgbClr val="DAA600"/>
    <a:srgbClr val="81BB59"/>
    <a:srgbClr val="417AA9"/>
    <a:srgbClr val="568FBE"/>
    <a:srgbClr val="9771BD"/>
    <a:srgbClr val="6379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100" d="100"/>
          <a:sy n="100" d="100"/>
        </p:scale>
        <p:origin x="990" y="20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72A5B2-EEF3-486A-8BEA-C0622C62A32D}" type="datetimeFigureOut">
              <a:rPr lang="fr-FR" smtClean="0"/>
              <a:t>20/03/2021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A2042-90E8-4774-A9F2-575C2EAC6E6B}" type="slidenum">
              <a:rPr lang="fr-FR" smtClean="0"/>
              <a:t>‹#›</a:t>
            </a:fld>
            <a:endParaRPr lang="fr-FR"/>
          </a:p>
        </p:txBody>
      </p:sp>
    </p:spTree>
    <p:extLst>
      <p:ext uri="{BB962C8B-B14F-4D97-AF65-F5344CB8AC3E}">
        <p14:creationId xmlns:p14="http://schemas.microsoft.com/office/powerpoint/2010/main" val="464684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4BD4-7C75-4001-A0E5-0FBEA627D4B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a:extLst>
              <a:ext uri="{FF2B5EF4-FFF2-40B4-BE49-F238E27FC236}">
                <a16:creationId xmlns:a16="http://schemas.microsoft.com/office/drawing/2014/main" id="{3808513A-789D-4D75-850E-B47AC1F79D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68D09A57-19B5-484C-9EF1-57FADAA93088}"/>
              </a:ext>
            </a:extLst>
          </p:cNvPr>
          <p:cNvSpPr>
            <a:spLocks noGrp="1"/>
          </p:cNvSpPr>
          <p:nvPr>
            <p:ph type="dt" sz="half" idx="10"/>
          </p:nvPr>
        </p:nvSpPr>
        <p:spPr/>
        <p:txBody>
          <a:bodyPr/>
          <a:lstStyle/>
          <a:p>
            <a:fld id="{2A6A7F9C-FE50-4EA0-B87F-C86E0E6948BB}" type="datetime1">
              <a:rPr lang="fr-FR" smtClean="0"/>
              <a:t>20/03/2021</a:t>
            </a:fld>
            <a:endParaRPr lang="fr-FR"/>
          </a:p>
        </p:txBody>
      </p:sp>
      <p:sp>
        <p:nvSpPr>
          <p:cNvPr id="5" name="Footer Placeholder 4">
            <a:extLst>
              <a:ext uri="{FF2B5EF4-FFF2-40B4-BE49-F238E27FC236}">
                <a16:creationId xmlns:a16="http://schemas.microsoft.com/office/drawing/2014/main" id="{ADA091FE-437A-4B63-A01E-F340814D9E7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D53A080-1E79-4059-A00C-81D4A9E1872C}"/>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3037845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354B-405E-46AE-80D6-01859093883E}"/>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1A97DE5-F790-4D02-8C55-56BCE27D6F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320784-C2A4-4B83-88CA-A95E098B0578}"/>
              </a:ext>
            </a:extLst>
          </p:cNvPr>
          <p:cNvSpPr>
            <a:spLocks noGrp="1"/>
          </p:cNvSpPr>
          <p:nvPr>
            <p:ph type="dt" sz="half" idx="10"/>
          </p:nvPr>
        </p:nvSpPr>
        <p:spPr/>
        <p:txBody>
          <a:bodyPr/>
          <a:lstStyle/>
          <a:p>
            <a:fld id="{F41A4634-2899-4938-B3EC-81C18F32F2A1}" type="datetime1">
              <a:rPr lang="fr-FR" smtClean="0"/>
              <a:t>20/03/2021</a:t>
            </a:fld>
            <a:endParaRPr lang="fr-FR"/>
          </a:p>
        </p:txBody>
      </p:sp>
      <p:sp>
        <p:nvSpPr>
          <p:cNvPr id="5" name="Footer Placeholder 4">
            <a:extLst>
              <a:ext uri="{FF2B5EF4-FFF2-40B4-BE49-F238E27FC236}">
                <a16:creationId xmlns:a16="http://schemas.microsoft.com/office/drawing/2014/main" id="{4850354E-3850-4034-9073-A89D734BD0A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A2ABCD6-E86B-45A8-BC3B-76D974B813D1}"/>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7110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E78B10-5AFB-4821-8621-5CDD1EEC29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9C31D2DC-50A9-43AF-880C-63101DF88C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9D534A-4E3E-4858-B8F1-A336A2B724A0}"/>
              </a:ext>
            </a:extLst>
          </p:cNvPr>
          <p:cNvSpPr>
            <a:spLocks noGrp="1"/>
          </p:cNvSpPr>
          <p:nvPr>
            <p:ph type="dt" sz="half" idx="10"/>
          </p:nvPr>
        </p:nvSpPr>
        <p:spPr/>
        <p:txBody>
          <a:bodyPr/>
          <a:lstStyle/>
          <a:p>
            <a:fld id="{8FF71AEA-53E3-4792-AC35-BFA6B7F4D053}" type="datetime1">
              <a:rPr lang="fr-FR" smtClean="0"/>
              <a:t>20/03/2021</a:t>
            </a:fld>
            <a:endParaRPr lang="fr-FR"/>
          </a:p>
        </p:txBody>
      </p:sp>
      <p:sp>
        <p:nvSpPr>
          <p:cNvPr id="5" name="Footer Placeholder 4">
            <a:extLst>
              <a:ext uri="{FF2B5EF4-FFF2-40B4-BE49-F238E27FC236}">
                <a16:creationId xmlns:a16="http://schemas.microsoft.com/office/drawing/2014/main" id="{09D0E72E-52E4-495F-AA5E-E9FE1B517B5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76B5344-1C7E-4BB0-B45B-EF1F4E362E73}"/>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140968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0697-AF3A-44C9-B6D5-50716613CE2E}"/>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B1A80FFD-AC86-4FEF-9D7A-9EBB6C92C2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C560443-17DD-49A7-9F8D-BC6C56D50E1C}"/>
              </a:ext>
            </a:extLst>
          </p:cNvPr>
          <p:cNvSpPr>
            <a:spLocks noGrp="1"/>
          </p:cNvSpPr>
          <p:nvPr>
            <p:ph type="dt" sz="half" idx="10"/>
          </p:nvPr>
        </p:nvSpPr>
        <p:spPr/>
        <p:txBody>
          <a:bodyPr/>
          <a:lstStyle/>
          <a:p>
            <a:fld id="{AA54C65F-80CC-4B82-B12D-501632858A7A}" type="datetime1">
              <a:rPr lang="fr-FR" smtClean="0"/>
              <a:t>20/03/2021</a:t>
            </a:fld>
            <a:endParaRPr lang="fr-FR"/>
          </a:p>
        </p:txBody>
      </p:sp>
      <p:sp>
        <p:nvSpPr>
          <p:cNvPr id="5" name="Footer Placeholder 4">
            <a:extLst>
              <a:ext uri="{FF2B5EF4-FFF2-40B4-BE49-F238E27FC236}">
                <a16:creationId xmlns:a16="http://schemas.microsoft.com/office/drawing/2014/main" id="{C2F4DE2E-6790-4B1E-8AAE-645ED9088E4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59B9450-2B95-4483-929D-1D1F74900FEA}"/>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570413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7738-0908-4891-9488-20F7C144AC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A89539B0-22F0-4351-8331-DF8D01E53D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92A731-395A-4267-833B-46523F4125D4}"/>
              </a:ext>
            </a:extLst>
          </p:cNvPr>
          <p:cNvSpPr>
            <a:spLocks noGrp="1"/>
          </p:cNvSpPr>
          <p:nvPr>
            <p:ph type="dt" sz="half" idx="10"/>
          </p:nvPr>
        </p:nvSpPr>
        <p:spPr/>
        <p:txBody>
          <a:bodyPr/>
          <a:lstStyle/>
          <a:p>
            <a:fld id="{385A82D4-FD1B-4A97-8B61-AE52A319E66B}" type="datetime1">
              <a:rPr lang="fr-FR" smtClean="0"/>
              <a:t>20/03/2021</a:t>
            </a:fld>
            <a:endParaRPr lang="fr-FR"/>
          </a:p>
        </p:txBody>
      </p:sp>
      <p:sp>
        <p:nvSpPr>
          <p:cNvPr id="5" name="Footer Placeholder 4">
            <a:extLst>
              <a:ext uri="{FF2B5EF4-FFF2-40B4-BE49-F238E27FC236}">
                <a16:creationId xmlns:a16="http://schemas.microsoft.com/office/drawing/2014/main" id="{800670AB-20C4-4537-A273-5B362B70DE9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D93C672-D4EB-4BA1-A27E-08C02ACBA055}"/>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2099411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87818-42AE-442F-A0AF-DEC6CA675458}"/>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CC4B8A8-6820-4C6F-A9FB-57909DFD0B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6C98120-7F57-491B-BE09-37124D44FD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A3714777-A365-4298-9722-EC1853D54743}"/>
              </a:ext>
            </a:extLst>
          </p:cNvPr>
          <p:cNvSpPr>
            <a:spLocks noGrp="1"/>
          </p:cNvSpPr>
          <p:nvPr>
            <p:ph type="dt" sz="half" idx="10"/>
          </p:nvPr>
        </p:nvSpPr>
        <p:spPr/>
        <p:txBody>
          <a:bodyPr/>
          <a:lstStyle/>
          <a:p>
            <a:fld id="{91F73544-5C69-4DDD-8A06-44051191C404}" type="datetime1">
              <a:rPr lang="fr-FR" smtClean="0"/>
              <a:t>20/03/2021</a:t>
            </a:fld>
            <a:endParaRPr lang="fr-FR"/>
          </a:p>
        </p:txBody>
      </p:sp>
      <p:sp>
        <p:nvSpPr>
          <p:cNvPr id="6" name="Footer Placeholder 5">
            <a:extLst>
              <a:ext uri="{FF2B5EF4-FFF2-40B4-BE49-F238E27FC236}">
                <a16:creationId xmlns:a16="http://schemas.microsoft.com/office/drawing/2014/main" id="{4CA17766-1CFF-402B-9EC4-BD101FF6165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5DC3EA0-A79C-4AC5-A337-90F16D8D0329}"/>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2333457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0A607-5DE3-457C-9665-54D4596BF65A}"/>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C98D0DB2-17D0-4D2A-86C1-701A07F60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E144BC-6AB1-4ACB-ADBF-57F8F2FA09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533C71EE-F4D8-4B1D-AB60-A8AD0AEB09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D0AB0C-17F6-4EEE-83ED-3608327822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C24C9F22-BE9A-40F7-8ECE-9B286E3E2CDE}"/>
              </a:ext>
            </a:extLst>
          </p:cNvPr>
          <p:cNvSpPr>
            <a:spLocks noGrp="1"/>
          </p:cNvSpPr>
          <p:nvPr>
            <p:ph type="dt" sz="half" idx="10"/>
          </p:nvPr>
        </p:nvSpPr>
        <p:spPr/>
        <p:txBody>
          <a:bodyPr/>
          <a:lstStyle/>
          <a:p>
            <a:fld id="{707ADB7E-BE20-4C18-93F8-E3644A64A900}" type="datetime1">
              <a:rPr lang="fr-FR" smtClean="0"/>
              <a:t>20/03/2021</a:t>
            </a:fld>
            <a:endParaRPr lang="fr-FR"/>
          </a:p>
        </p:txBody>
      </p:sp>
      <p:sp>
        <p:nvSpPr>
          <p:cNvPr id="8" name="Footer Placeholder 7">
            <a:extLst>
              <a:ext uri="{FF2B5EF4-FFF2-40B4-BE49-F238E27FC236}">
                <a16:creationId xmlns:a16="http://schemas.microsoft.com/office/drawing/2014/main" id="{29B4A97B-6F3E-489E-946C-54A068ECA913}"/>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71781379-85BE-4350-9C91-ECBB6A988EE4}"/>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3365416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344D0-147B-4B54-BC16-D822F7F9D7CC}"/>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6C82B6B5-460E-48BD-9AA4-969B365A1F41}"/>
              </a:ext>
            </a:extLst>
          </p:cNvPr>
          <p:cNvSpPr>
            <a:spLocks noGrp="1"/>
          </p:cNvSpPr>
          <p:nvPr>
            <p:ph type="dt" sz="half" idx="10"/>
          </p:nvPr>
        </p:nvSpPr>
        <p:spPr/>
        <p:txBody>
          <a:bodyPr/>
          <a:lstStyle/>
          <a:p>
            <a:fld id="{BDA7F307-A702-4D3F-BA15-7E6D9BF0B193}" type="datetime1">
              <a:rPr lang="fr-FR" smtClean="0"/>
              <a:t>20/03/2021</a:t>
            </a:fld>
            <a:endParaRPr lang="fr-FR"/>
          </a:p>
        </p:txBody>
      </p:sp>
      <p:sp>
        <p:nvSpPr>
          <p:cNvPr id="4" name="Footer Placeholder 3">
            <a:extLst>
              <a:ext uri="{FF2B5EF4-FFF2-40B4-BE49-F238E27FC236}">
                <a16:creationId xmlns:a16="http://schemas.microsoft.com/office/drawing/2014/main" id="{2F3F644A-1A00-4949-8030-A7921B4AB9B6}"/>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DE48D85-12BC-4FC0-A431-928791347537}"/>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1895928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3C08AF-453D-49CD-9FC1-73AD7B6EB806}"/>
              </a:ext>
            </a:extLst>
          </p:cNvPr>
          <p:cNvSpPr>
            <a:spLocks noGrp="1"/>
          </p:cNvSpPr>
          <p:nvPr>
            <p:ph type="dt" sz="half" idx="10"/>
          </p:nvPr>
        </p:nvSpPr>
        <p:spPr/>
        <p:txBody>
          <a:bodyPr/>
          <a:lstStyle/>
          <a:p>
            <a:fld id="{3BF75998-9EA5-44CB-A27E-E56762B10F45}" type="datetime1">
              <a:rPr lang="fr-FR" smtClean="0"/>
              <a:t>20/03/2021</a:t>
            </a:fld>
            <a:endParaRPr lang="fr-FR"/>
          </a:p>
        </p:txBody>
      </p:sp>
      <p:sp>
        <p:nvSpPr>
          <p:cNvPr id="3" name="Footer Placeholder 2">
            <a:extLst>
              <a:ext uri="{FF2B5EF4-FFF2-40B4-BE49-F238E27FC236}">
                <a16:creationId xmlns:a16="http://schemas.microsoft.com/office/drawing/2014/main" id="{5AC533D9-4BEA-48EC-AC61-0ECD19B227B9}"/>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304E0052-6A68-4AEC-9FE0-C37322D21578}"/>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1907127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F767-2C04-464F-AD04-71065B3409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44C8163B-9084-4AC3-B5F9-52597387E2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E247A7FB-3526-4FE2-A968-075205BC5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CF0203-ADD1-422B-985E-63613480D4F1}"/>
              </a:ext>
            </a:extLst>
          </p:cNvPr>
          <p:cNvSpPr>
            <a:spLocks noGrp="1"/>
          </p:cNvSpPr>
          <p:nvPr>
            <p:ph type="dt" sz="half" idx="10"/>
          </p:nvPr>
        </p:nvSpPr>
        <p:spPr/>
        <p:txBody>
          <a:bodyPr/>
          <a:lstStyle/>
          <a:p>
            <a:fld id="{6A738AB5-5F00-4092-B3AD-1F13EEA9AB43}" type="datetime1">
              <a:rPr lang="fr-FR" smtClean="0"/>
              <a:t>20/03/2021</a:t>
            </a:fld>
            <a:endParaRPr lang="fr-FR"/>
          </a:p>
        </p:txBody>
      </p:sp>
      <p:sp>
        <p:nvSpPr>
          <p:cNvPr id="6" name="Footer Placeholder 5">
            <a:extLst>
              <a:ext uri="{FF2B5EF4-FFF2-40B4-BE49-F238E27FC236}">
                <a16:creationId xmlns:a16="http://schemas.microsoft.com/office/drawing/2014/main" id="{B148158A-94CA-487A-8431-6E388150677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C093668-BD8B-4989-9350-5D7CCCB67467}"/>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1909337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AFE5-1C56-4D3A-97A3-6AF6EF998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76A1853F-6E0C-435C-8FDD-7323E74EA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0132E337-BC68-4662-B8F4-718DDB49E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A7736-7905-4C38-8EA9-FD05226E3642}"/>
              </a:ext>
            </a:extLst>
          </p:cNvPr>
          <p:cNvSpPr>
            <a:spLocks noGrp="1"/>
          </p:cNvSpPr>
          <p:nvPr>
            <p:ph type="dt" sz="half" idx="10"/>
          </p:nvPr>
        </p:nvSpPr>
        <p:spPr/>
        <p:txBody>
          <a:bodyPr/>
          <a:lstStyle/>
          <a:p>
            <a:fld id="{C7D5A141-6B8D-4B63-8A9F-2F666D55D4F0}" type="datetime1">
              <a:rPr lang="fr-FR" smtClean="0"/>
              <a:t>20/03/2021</a:t>
            </a:fld>
            <a:endParaRPr lang="fr-FR"/>
          </a:p>
        </p:txBody>
      </p:sp>
      <p:sp>
        <p:nvSpPr>
          <p:cNvPr id="6" name="Footer Placeholder 5">
            <a:extLst>
              <a:ext uri="{FF2B5EF4-FFF2-40B4-BE49-F238E27FC236}">
                <a16:creationId xmlns:a16="http://schemas.microsoft.com/office/drawing/2014/main" id="{89AD9264-1B9A-4A04-BFB8-DDD6103010C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097324F-9633-4C4E-8298-D0413127DB2F}"/>
              </a:ext>
            </a:extLst>
          </p:cNvPr>
          <p:cNvSpPr>
            <a:spLocks noGrp="1"/>
          </p:cNvSpPr>
          <p:nvPr>
            <p:ph type="sldNum" sz="quarter" idx="12"/>
          </p:nvPr>
        </p:nvSpPr>
        <p:spPr/>
        <p:txBody>
          <a:bodyPr/>
          <a:lstStyle/>
          <a:p>
            <a:fld id="{3639A81C-20E0-4CBF-8264-1C6732805330}" type="slidenum">
              <a:rPr lang="fr-FR" smtClean="0"/>
              <a:t>‹#›</a:t>
            </a:fld>
            <a:endParaRPr lang="fr-FR"/>
          </a:p>
        </p:txBody>
      </p:sp>
    </p:spTree>
    <p:extLst>
      <p:ext uri="{BB962C8B-B14F-4D97-AF65-F5344CB8AC3E}">
        <p14:creationId xmlns:p14="http://schemas.microsoft.com/office/powerpoint/2010/main" val="63673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B495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43B7ED-C09F-42ED-B144-2E16E0C412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FAC78622-6E1E-4DDB-A24C-6DB476700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F73E6F28-3215-4559-8F10-4ABA37060E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tx1">
                    <a:tint val="75000"/>
                  </a:schemeClr>
                </a:solidFill>
                <a:latin typeface="CMU Typewriter Text" panose="02000309000000000000" pitchFamily="50" charset="0"/>
                <a:ea typeface="CMU Typewriter Text" panose="02000309000000000000" pitchFamily="50" charset="0"/>
                <a:cs typeface="CMU Typewriter Text" panose="02000309000000000000" pitchFamily="50" charset="0"/>
              </a:defRPr>
            </a:lvl1pPr>
          </a:lstStyle>
          <a:p>
            <a:fld id="{4D123827-9A1C-4D3C-B789-F53F74688AE1}" type="datetime1">
              <a:rPr lang="fr-FR" smtClean="0"/>
              <a:t>20/03/2021</a:t>
            </a:fld>
            <a:endParaRPr lang="fr-FR"/>
          </a:p>
        </p:txBody>
      </p:sp>
      <p:sp>
        <p:nvSpPr>
          <p:cNvPr id="5" name="Footer Placeholder 4">
            <a:extLst>
              <a:ext uri="{FF2B5EF4-FFF2-40B4-BE49-F238E27FC236}">
                <a16:creationId xmlns:a16="http://schemas.microsoft.com/office/drawing/2014/main" id="{14DDF455-FC17-46C8-BAE7-2ED5EDF4C0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tint val="75000"/>
                  </a:schemeClr>
                </a:solidFill>
                <a:latin typeface="CMU Typewriter Text" panose="02000309000000000000" pitchFamily="50" charset="0"/>
                <a:ea typeface="CMU Typewriter Text" panose="02000309000000000000" pitchFamily="50" charset="0"/>
                <a:cs typeface="CMU Typewriter Text" panose="02000309000000000000" pitchFamily="50" charset="0"/>
              </a:defRPr>
            </a:lvl1pPr>
          </a:lstStyle>
          <a:p>
            <a:endParaRPr lang="fr-FR"/>
          </a:p>
        </p:txBody>
      </p:sp>
      <p:sp>
        <p:nvSpPr>
          <p:cNvPr id="6" name="Slide Number Placeholder 5">
            <a:extLst>
              <a:ext uri="{FF2B5EF4-FFF2-40B4-BE49-F238E27FC236}">
                <a16:creationId xmlns:a16="http://schemas.microsoft.com/office/drawing/2014/main" id="{3EECD1AE-63EF-4200-9CB3-ADF2564BDD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CMU Typewriter Text" panose="02000309000000000000" pitchFamily="50" charset="0"/>
                <a:ea typeface="CMU Typewriter Text" panose="02000309000000000000" pitchFamily="50" charset="0"/>
                <a:cs typeface="CMU Typewriter Text" panose="02000309000000000000" pitchFamily="50" charset="0"/>
              </a:defRPr>
            </a:lvl1pPr>
          </a:lstStyle>
          <a:p>
            <a:fld id="{3639A81C-20E0-4CBF-8264-1C6732805330}" type="slidenum">
              <a:rPr lang="fr-FR" smtClean="0"/>
              <a:pPr/>
              <a:t>‹#›</a:t>
            </a:fld>
            <a:endParaRPr lang="fr-FR"/>
          </a:p>
        </p:txBody>
      </p:sp>
      <p:pic>
        <p:nvPicPr>
          <p:cNvPr id="7" name="Picture 1" descr="Connecting lines and dots">
            <a:extLst>
              <a:ext uri="{FF2B5EF4-FFF2-40B4-BE49-F238E27FC236}">
                <a16:creationId xmlns:a16="http://schemas.microsoft.com/office/drawing/2014/main" id="{E5D5D87D-1AF0-4F7C-9037-F3DBC726E639}"/>
              </a:ext>
            </a:extLst>
          </p:cNvPr>
          <p:cNvPicPr>
            <a:picLocks noChangeAspect="1"/>
          </p:cNvPicPr>
          <p:nvPr userDrawn="1"/>
        </p:nvPicPr>
        <p:blipFill rotWithShape="1">
          <a:blip r:embed="rId13">
            <a:grayscl/>
            <a:alphaModFix amt="5000"/>
          </a:blip>
          <a:srcRect t="8537"/>
          <a:stretch/>
        </p:blipFill>
        <p:spPr>
          <a:xfrm>
            <a:off x="20" y="10"/>
            <a:ext cx="12191980" cy="6857990"/>
          </a:xfrm>
          <a:prstGeom prst="rect">
            <a:avLst/>
          </a:prstGeom>
        </p:spPr>
      </p:pic>
    </p:spTree>
    <p:extLst>
      <p:ext uri="{BB962C8B-B14F-4D97-AF65-F5344CB8AC3E}">
        <p14:creationId xmlns:p14="http://schemas.microsoft.com/office/powerpoint/2010/main" val="62824401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github.com/ThomasLamsonFr/AITextGenerator" TargetMode="External"/><Relationship Id="rId2" Type="http://schemas.openxmlformats.org/officeDocument/2006/relationships/hyperlink" Target="http://textgen.thomas-lamson.com/" TargetMode="External"/><Relationship Id="rId1" Type="http://schemas.openxmlformats.org/officeDocument/2006/relationships/slideLayout" Target="../slideLayouts/slideLayout2.xml"/><Relationship Id="rId5" Type="http://schemas.openxmlformats.org/officeDocument/2006/relationships/hyperlink" Target="https://www.youtube.com/watch?v=zwezKGrahK0" TargetMode="External"/><Relationship Id="rId4" Type="http://schemas.openxmlformats.org/officeDocument/2006/relationships/hyperlink" Target="https://github.com/ThomasLamsonFr/AITextGeneratorFro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9924-FA32-43B9-AE99-49E1FC706E77}"/>
              </a:ext>
            </a:extLst>
          </p:cNvPr>
          <p:cNvSpPr>
            <a:spLocks noGrp="1"/>
          </p:cNvSpPr>
          <p:nvPr>
            <p:ph type="ctrTitle"/>
          </p:nvPr>
        </p:nvSpPr>
        <p:spPr>
          <a:xfrm>
            <a:off x="1524000" y="1799019"/>
            <a:ext cx="9144000" cy="1319085"/>
          </a:xfrm>
        </p:spPr>
        <p:txBody>
          <a:bodyPr>
            <a:noAutofit/>
          </a:bodyPr>
          <a:lstStyle/>
          <a:p>
            <a:r>
              <a:rPr lang="en-US" sz="2400" b="1" dirty="0"/>
              <a:t>Breaking Writer’s Block:</a:t>
            </a:r>
            <a:br>
              <a:rPr lang="en-US" sz="2400" b="1" dirty="0"/>
            </a:br>
            <a:r>
              <a:rPr lang="en-US" sz="2400" dirty="0"/>
              <a:t>Low-cost Fine-tuning of Natural Language Generation Models</a:t>
            </a:r>
          </a:p>
        </p:txBody>
      </p:sp>
      <p:sp>
        <p:nvSpPr>
          <p:cNvPr id="3" name="Subtitle 2">
            <a:extLst>
              <a:ext uri="{FF2B5EF4-FFF2-40B4-BE49-F238E27FC236}">
                <a16:creationId xmlns:a16="http://schemas.microsoft.com/office/drawing/2014/main" id="{66C68027-DDCA-474E-8606-974C1ABBCFB8}"/>
              </a:ext>
            </a:extLst>
          </p:cNvPr>
          <p:cNvSpPr>
            <a:spLocks noGrp="1"/>
          </p:cNvSpPr>
          <p:nvPr>
            <p:ph type="subTitle" idx="1"/>
          </p:nvPr>
        </p:nvSpPr>
        <p:spPr>
          <a:xfrm>
            <a:off x="2188464" y="3886200"/>
            <a:ext cx="3810000" cy="768096"/>
          </a:xfrm>
        </p:spPr>
        <p:txBody>
          <a:bodyPr>
            <a:normAutofit/>
          </a:bodyPr>
          <a:lstStyle/>
          <a:p>
            <a:r>
              <a:rPr lang="en-US" sz="2000" dirty="0"/>
              <a:t>Alexandre Duval</a:t>
            </a:r>
          </a:p>
          <a:p>
            <a:r>
              <a:rPr lang="en-US" sz="1400" dirty="0">
                <a:latin typeface="CMU Typewriter Text" panose="02000309000000000000" pitchFamily="50" charset="0"/>
                <a:ea typeface="CMU Typewriter Text" panose="02000309000000000000" pitchFamily="50" charset="0"/>
                <a:cs typeface="CMU Typewriter Text" panose="02000309000000000000" pitchFamily="50" charset="0"/>
              </a:rPr>
              <a:t>alexandre.duval@student-cs.fr</a:t>
            </a:r>
          </a:p>
        </p:txBody>
      </p:sp>
      <p:sp>
        <p:nvSpPr>
          <p:cNvPr id="4" name="Subtitle 2">
            <a:extLst>
              <a:ext uri="{FF2B5EF4-FFF2-40B4-BE49-F238E27FC236}">
                <a16:creationId xmlns:a16="http://schemas.microsoft.com/office/drawing/2014/main" id="{0EDA318B-BD61-43EE-96BD-990046CAD855}"/>
              </a:ext>
            </a:extLst>
          </p:cNvPr>
          <p:cNvSpPr txBox="1">
            <a:spLocks/>
          </p:cNvSpPr>
          <p:nvPr/>
        </p:nvSpPr>
        <p:spPr>
          <a:xfrm>
            <a:off x="6096000" y="3886200"/>
            <a:ext cx="3810000" cy="7680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Thomas Lamson</a:t>
            </a:r>
          </a:p>
          <a:p>
            <a:r>
              <a:rPr lang="en-US" sz="1400" dirty="0">
                <a:latin typeface="CMU Typewriter Text" panose="02000309000000000000" pitchFamily="50" charset="0"/>
                <a:ea typeface="CMU Typewriter Text" panose="02000309000000000000" pitchFamily="50" charset="0"/>
                <a:cs typeface="CMU Typewriter Text" panose="02000309000000000000" pitchFamily="50" charset="0"/>
              </a:rPr>
              <a:t>contact@thomas-Lamson.com</a:t>
            </a:r>
          </a:p>
        </p:txBody>
      </p:sp>
      <p:sp>
        <p:nvSpPr>
          <p:cNvPr id="5" name="Subtitle 2">
            <a:extLst>
              <a:ext uri="{FF2B5EF4-FFF2-40B4-BE49-F238E27FC236}">
                <a16:creationId xmlns:a16="http://schemas.microsoft.com/office/drawing/2014/main" id="{3AC8C9F6-7365-439C-A957-55F94456F69C}"/>
              </a:ext>
            </a:extLst>
          </p:cNvPr>
          <p:cNvSpPr txBox="1">
            <a:spLocks/>
          </p:cNvSpPr>
          <p:nvPr/>
        </p:nvSpPr>
        <p:spPr>
          <a:xfrm>
            <a:off x="2188464" y="4928616"/>
            <a:ext cx="3810000" cy="7680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err="1"/>
              <a:t>Gaël</a:t>
            </a:r>
            <a:r>
              <a:rPr lang="en-US" sz="2000" dirty="0"/>
              <a:t> de </a:t>
            </a:r>
            <a:r>
              <a:rPr lang="en-US" sz="2000" dirty="0" err="1"/>
              <a:t>Léséleuc</a:t>
            </a:r>
            <a:r>
              <a:rPr lang="en-US" sz="2000" dirty="0"/>
              <a:t> de </a:t>
            </a:r>
            <a:r>
              <a:rPr lang="en-US" sz="2000" dirty="0" err="1"/>
              <a:t>Kérouara</a:t>
            </a:r>
            <a:endParaRPr lang="en-US" sz="2000" dirty="0"/>
          </a:p>
          <a:p>
            <a:r>
              <a:rPr lang="en-US" sz="1400" dirty="0">
                <a:latin typeface="CMU Typewriter Text" panose="02000309000000000000" pitchFamily="50" charset="0"/>
                <a:ea typeface="CMU Typewriter Text" panose="02000309000000000000" pitchFamily="50" charset="0"/>
                <a:cs typeface="CMU Typewriter Text" panose="02000309000000000000" pitchFamily="50" charset="0"/>
              </a:rPr>
              <a:t>gael.dldk@pm.me</a:t>
            </a:r>
          </a:p>
        </p:txBody>
      </p:sp>
      <p:sp>
        <p:nvSpPr>
          <p:cNvPr id="6" name="Subtitle 2">
            <a:extLst>
              <a:ext uri="{FF2B5EF4-FFF2-40B4-BE49-F238E27FC236}">
                <a16:creationId xmlns:a16="http://schemas.microsoft.com/office/drawing/2014/main" id="{34B581AF-9E29-419D-8AE2-30625E652128}"/>
              </a:ext>
            </a:extLst>
          </p:cNvPr>
          <p:cNvSpPr txBox="1">
            <a:spLocks/>
          </p:cNvSpPr>
          <p:nvPr/>
        </p:nvSpPr>
        <p:spPr>
          <a:xfrm>
            <a:off x="6096000" y="4919472"/>
            <a:ext cx="3810000" cy="7680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Matthias </a:t>
            </a:r>
            <a:r>
              <a:rPr lang="en-US" sz="2000" dirty="0" err="1"/>
              <a:t>Gallé</a:t>
            </a:r>
            <a:endParaRPr lang="en-US" sz="2000" dirty="0"/>
          </a:p>
          <a:p>
            <a:r>
              <a:rPr lang="en-US" sz="1400" dirty="0">
                <a:latin typeface="CMU Typewriter Text" panose="02000309000000000000" pitchFamily="50" charset="0"/>
                <a:ea typeface="CMU Typewriter Text" panose="02000309000000000000" pitchFamily="50" charset="0"/>
                <a:cs typeface="CMU Typewriter Text" panose="02000309000000000000" pitchFamily="50" charset="0"/>
              </a:rPr>
              <a:t>matthias.galle@naverlabs.com</a:t>
            </a:r>
          </a:p>
        </p:txBody>
      </p:sp>
      <p:sp>
        <p:nvSpPr>
          <p:cNvPr id="7" name="Title 1">
            <a:extLst>
              <a:ext uri="{FF2B5EF4-FFF2-40B4-BE49-F238E27FC236}">
                <a16:creationId xmlns:a16="http://schemas.microsoft.com/office/drawing/2014/main" id="{B0AFD544-4FB4-4539-9632-807577D3F9BB}"/>
              </a:ext>
            </a:extLst>
          </p:cNvPr>
          <p:cNvSpPr txBox="1">
            <a:spLocks/>
          </p:cNvSpPr>
          <p:nvPr/>
        </p:nvSpPr>
        <p:spPr>
          <a:xfrm>
            <a:off x="1524000" y="1030923"/>
            <a:ext cx="9144000" cy="52355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stStyle>
          <a:p>
            <a:r>
              <a:rPr lang="en-US" sz="2000" b="1" dirty="0"/>
              <a:t>EACL 2021 Submission</a:t>
            </a:r>
          </a:p>
        </p:txBody>
      </p:sp>
      <p:sp>
        <p:nvSpPr>
          <p:cNvPr id="8" name="Slide Number Placeholder 7">
            <a:extLst>
              <a:ext uri="{FF2B5EF4-FFF2-40B4-BE49-F238E27FC236}">
                <a16:creationId xmlns:a16="http://schemas.microsoft.com/office/drawing/2014/main" id="{EEDEA222-FD55-4B63-BDC1-46CA4842E6D9}"/>
              </a:ext>
            </a:extLst>
          </p:cNvPr>
          <p:cNvSpPr>
            <a:spLocks noGrp="1"/>
          </p:cNvSpPr>
          <p:nvPr>
            <p:ph type="sldNum" sz="quarter" idx="12"/>
          </p:nvPr>
        </p:nvSpPr>
        <p:spPr/>
        <p:txBody>
          <a:bodyPr/>
          <a:lstStyle/>
          <a:p>
            <a:fld id="{3639A81C-20E0-4CBF-8264-1C6732805330}" type="slidenum">
              <a:rPr lang="fr-FR" smtClean="0"/>
              <a:t>1</a:t>
            </a:fld>
            <a:endParaRPr lang="fr-FR"/>
          </a:p>
        </p:txBody>
      </p:sp>
    </p:spTree>
    <p:extLst>
      <p:ext uri="{BB962C8B-B14F-4D97-AF65-F5344CB8AC3E}">
        <p14:creationId xmlns:p14="http://schemas.microsoft.com/office/powerpoint/2010/main" val="3120262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Data Preparation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212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10</a:t>
            </a:fld>
            <a:endParaRPr lang="fr-FR"/>
          </a:p>
        </p:txBody>
      </p:sp>
      <p:grpSp>
        <p:nvGrpSpPr>
          <p:cNvPr id="23" name="Group 22">
            <a:extLst>
              <a:ext uri="{FF2B5EF4-FFF2-40B4-BE49-F238E27FC236}">
                <a16:creationId xmlns:a16="http://schemas.microsoft.com/office/drawing/2014/main" id="{5E40E117-3116-49B2-B8FB-D260642FAE77}"/>
              </a:ext>
            </a:extLst>
          </p:cNvPr>
          <p:cNvGrpSpPr/>
          <p:nvPr/>
        </p:nvGrpSpPr>
        <p:grpSpPr>
          <a:xfrm>
            <a:off x="1104968" y="2521525"/>
            <a:ext cx="2752724" cy="3003987"/>
            <a:chOff x="838200" y="2611861"/>
            <a:chExt cx="2752724" cy="3003987"/>
          </a:xfrm>
        </p:grpSpPr>
        <p:sp>
          <p:nvSpPr>
            <p:cNvPr id="10" name="Rectangle: Rounded Corners 9">
              <a:extLst>
                <a:ext uri="{FF2B5EF4-FFF2-40B4-BE49-F238E27FC236}">
                  <a16:creationId xmlns:a16="http://schemas.microsoft.com/office/drawing/2014/main" id="{CD4D6E15-C1DD-439A-841B-1BCE073EEF3B}"/>
                </a:ext>
              </a:extLst>
            </p:cNvPr>
            <p:cNvSpPr/>
            <p:nvPr/>
          </p:nvSpPr>
          <p:spPr>
            <a:xfrm>
              <a:off x="838200" y="2611861"/>
              <a:ext cx="2752724"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CMU Serif" panose="02000603000000000000" pitchFamily="2" charset="0"/>
                  <a:ea typeface="CMU Serif" panose="02000603000000000000" pitchFamily="2" charset="0"/>
                  <a:cs typeface="CMU Serif" panose="02000603000000000000" pitchFamily="2" charset="0"/>
                </a:rPr>
                <a:t>Automatic Retrieval from GUTENBERG PROJECT</a:t>
              </a:r>
              <a:endParaRPr lang="fr-FR" sz="1400" b="1" dirty="0">
                <a:latin typeface="CMU Serif" panose="02000603000000000000" pitchFamily="2" charset="0"/>
                <a:ea typeface="CMU Serif" panose="02000603000000000000" pitchFamily="2" charset="0"/>
                <a:cs typeface="CMU Serif" panose="02000603000000000000" pitchFamily="2" charset="0"/>
              </a:endParaRPr>
            </a:p>
          </p:txBody>
        </p:sp>
        <p:sp>
          <p:nvSpPr>
            <p:cNvPr id="12" name="Rectangle: Rounded Corners 11">
              <a:extLst>
                <a:ext uri="{FF2B5EF4-FFF2-40B4-BE49-F238E27FC236}">
                  <a16:creationId xmlns:a16="http://schemas.microsoft.com/office/drawing/2014/main" id="{B410D120-4E9F-48AC-8172-ED80CDACB5F7}"/>
                </a:ext>
              </a:extLst>
            </p:cNvPr>
            <p:cNvSpPr/>
            <p:nvPr/>
          </p:nvSpPr>
          <p:spPr>
            <a:xfrm>
              <a:off x="1009649" y="3328331"/>
              <a:ext cx="2409824" cy="135941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313 BOOKS</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13" name="Rectangle: Rounded Corners 12">
              <a:extLst>
                <a:ext uri="{FF2B5EF4-FFF2-40B4-BE49-F238E27FC236}">
                  <a16:creationId xmlns:a16="http://schemas.microsoft.com/office/drawing/2014/main" id="{0AFB3C1F-0A90-4615-8ED9-2C6C322B5326}"/>
                </a:ext>
              </a:extLst>
            </p:cNvPr>
            <p:cNvSpPr/>
            <p:nvPr/>
          </p:nvSpPr>
          <p:spPr>
            <a:xfrm>
              <a:off x="1009649" y="4866050"/>
              <a:ext cx="2409824" cy="57149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METADATA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grpSp>
          <p:nvGrpSpPr>
            <p:cNvPr id="11" name="Group 10">
              <a:extLst>
                <a:ext uri="{FF2B5EF4-FFF2-40B4-BE49-F238E27FC236}">
                  <a16:creationId xmlns:a16="http://schemas.microsoft.com/office/drawing/2014/main" id="{09A9908A-C215-42AE-A622-9F37FC6DD9E2}"/>
                </a:ext>
              </a:extLst>
            </p:cNvPr>
            <p:cNvGrpSpPr/>
            <p:nvPr/>
          </p:nvGrpSpPr>
          <p:grpSpPr>
            <a:xfrm>
              <a:off x="1339214" y="3492039"/>
              <a:ext cx="1760220" cy="769428"/>
              <a:chOff x="920115" y="3280286"/>
              <a:chExt cx="1760220" cy="769428"/>
            </a:xfrm>
          </p:grpSpPr>
          <p:sp>
            <p:nvSpPr>
              <p:cNvPr id="14" name="Rectangle: Rounded Corners 13">
                <a:extLst>
                  <a:ext uri="{FF2B5EF4-FFF2-40B4-BE49-F238E27FC236}">
                    <a16:creationId xmlns:a16="http://schemas.microsoft.com/office/drawing/2014/main" id="{D7DD7248-7F4F-4570-82B3-5CEEE3204075}"/>
                  </a:ext>
                </a:extLst>
              </p:cNvPr>
              <p:cNvSpPr/>
              <p:nvPr/>
            </p:nvSpPr>
            <p:spPr>
              <a:xfrm>
                <a:off x="103060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Rounded Corners 14">
                <a:extLst>
                  <a:ext uri="{FF2B5EF4-FFF2-40B4-BE49-F238E27FC236}">
                    <a16:creationId xmlns:a16="http://schemas.microsoft.com/office/drawing/2014/main" id="{69C54F8B-D7A3-4102-8BFC-815AB9661F6B}"/>
                  </a:ext>
                </a:extLst>
              </p:cNvPr>
              <p:cNvSpPr/>
              <p:nvPr/>
            </p:nvSpPr>
            <p:spPr>
              <a:xfrm>
                <a:off x="161734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Rounded Corners 15">
                <a:extLst>
                  <a:ext uri="{FF2B5EF4-FFF2-40B4-BE49-F238E27FC236}">
                    <a16:creationId xmlns:a16="http://schemas.microsoft.com/office/drawing/2014/main" id="{B76B6677-5389-463F-84F2-254CA67E1D00}"/>
                  </a:ext>
                </a:extLst>
              </p:cNvPr>
              <p:cNvSpPr/>
              <p:nvPr/>
            </p:nvSpPr>
            <p:spPr>
              <a:xfrm>
                <a:off x="220408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Rounded Corners 16">
                <a:extLst>
                  <a:ext uri="{FF2B5EF4-FFF2-40B4-BE49-F238E27FC236}">
                    <a16:creationId xmlns:a16="http://schemas.microsoft.com/office/drawing/2014/main" id="{C7E5D81C-6A4F-4C2B-B735-A08DCC8BE151}"/>
                  </a:ext>
                </a:extLst>
              </p:cNvPr>
              <p:cNvSpPr/>
              <p:nvPr/>
            </p:nvSpPr>
            <p:spPr>
              <a:xfrm>
                <a:off x="98107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8" name="Rectangle: Rounded Corners 17">
                <a:extLst>
                  <a:ext uri="{FF2B5EF4-FFF2-40B4-BE49-F238E27FC236}">
                    <a16:creationId xmlns:a16="http://schemas.microsoft.com/office/drawing/2014/main" id="{EF5CC48B-00FA-428A-98A9-CFEB03CDE2E5}"/>
                  </a:ext>
                </a:extLst>
              </p:cNvPr>
              <p:cNvSpPr/>
              <p:nvPr/>
            </p:nvSpPr>
            <p:spPr>
              <a:xfrm>
                <a:off x="156781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9" name="Rectangle: Rounded Corners 18">
                <a:extLst>
                  <a:ext uri="{FF2B5EF4-FFF2-40B4-BE49-F238E27FC236}">
                    <a16:creationId xmlns:a16="http://schemas.microsoft.com/office/drawing/2014/main" id="{6D4DB48E-B297-4E26-A9F3-7D5163AB458F}"/>
                  </a:ext>
                </a:extLst>
              </p:cNvPr>
              <p:cNvSpPr/>
              <p:nvPr/>
            </p:nvSpPr>
            <p:spPr>
              <a:xfrm>
                <a:off x="215455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0" name="Rectangle: Rounded Corners 19">
                <a:extLst>
                  <a:ext uri="{FF2B5EF4-FFF2-40B4-BE49-F238E27FC236}">
                    <a16:creationId xmlns:a16="http://schemas.microsoft.com/office/drawing/2014/main" id="{70CE36E0-990F-4D45-BCC5-2ABBDFA60AC5}"/>
                  </a:ext>
                </a:extLst>
              </p:cNvPr>
              <p:cNvSpPr/>
              <p:nvPr/>
            </p:nvSpPr>
            <p:spPr>
              <a:xfrm>
                <a:off x="92011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1" name="Rectangle: Rounded Corners 20">
                <a:extLst>
                  <a:ext uri="{FF2B5EF4-FFF2-40B4-BE49-F238E27FC236}">
                    <a16:creationId xmlns:a16="http://schemas.microsoft.com/office/drawing/2014/main" id="{D36FFA0F-7B87-48DB-94B9-E9EED017B46F}"/>
                  </a:ext>
                </a:extLst>
              </p:cNvPr>
              <p:cNvSpPr/>
              <p:nvPr/>
            </p:nvSpPr>
            <p:spPr>
              <a:xfrm>
                <a:off x="150685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Rectangle: Rounded Corners 21">
                <a:extLst>
                  <a:ext uri="{FF2B5EF4-FFF2-40B4-BE49-F238E27FC236}">
                    <a16:creationId xmlns:a16="http://schemas.microsoft.com/office/drawing/2014/main" id="{0CD29D49-855F-4337-946A-CAF9106F2028}"/>
                  </a:ext>
                </a:extLst>
              </p:cNvPr>
              <p:cNvSpPr/>
              <p:nvPr/>
            </p:nvSpPr>
            <p:spPr>
              <a:xfrm>
                <a:off x="209359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grpSp>
      </p:grpSp>
      <p:sp>
        <p:nvSpPr>
          <p:cNvPr id="24" name="Rectangle 23">
            <a:extLst>
              <a:ext uri="{FF2B5EF4-FFF2-40B4-BE49-F238E27FC236}">
                <a16:creationId xmlns:a16="http://schemas.microsoft.com/office/drawing/2014/main" id="{71A16191-B831-47E6-B128-6C7E8C75F722}"/>
              </a:ext>
            </a:extLst>
          </p:cNvPr>
          <p:cNvSpPr/>
          <p:nvPr/>
        </p:nvSpPr>
        <p:spPr>
          <a:xfrm>
            <a:off x="4486407" y="1827607"/>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Paragraph Splitting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Split each novel into paragraphs</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preserving sentence syntax</a:t>
            </a:r>
          </a:p>
          <a:p>
            <a:r>
              <a:rPr lang="en-US" sz="1400" dirty="0">
                <a:latin typeface="CMU Serif" panose="02000603000000000000" pitchFamily="2" charset="0"/>
                <a:ea typeface="CMU Serif" panose="02000603000000000000" pitchFamily="2" charset="0"/>
                <a:cs typeface="CMU Serif" panose="02000603000000000000" pitchFamily="2" charset="0"/>
              </a:rPr>
              <a:t>· three different sizes</a:t>
            </a: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5" name="Rectangle 24">
            <a:extLst>
              <a:ext uri="{FF2B5EF4-FFF2-40B4-BE49-F238E27FC236}">
                <a16:creationId xmlns:a16="http://schemas.microsoft.com/office/drawing/2014/main" id="{17B7927B-BE39-4974-B6CB-A63D727FC3EC}"/>
              </a:ext>
            </a:extLst>
          </p:cNvPr>
          <p:cNvSpPr/>
          <p:nvPr/>
        </p:nvSpPr>
        <p:spPr>
          <a:xfrm>
            <a:off x="4486407" y="4955719"/>
            <a:ext cx="3219186" cy="146221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Summarization</a:t>
            </a:r>
          </a:p>
          <a:p>
            <a:pPr algn="ctr"/>
            <a:endParaRPr lang="en-US" sz="800" b="1"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Produce four summaries for each paragraph, using: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T5		· BART</a:t>
            </a:r>
          </a:p>
          <a:p>
            <a:r>
              <a:rPr lang="en-US" sz="1400" dirty="0">
                <a:latin typeface="CMU Serif" panose="02000603000000000000" pitchFamily="2" charset="0"/>
                <a:ea typeface="CMU Serif" panose="02000603000000000000" pitchFamily="2" charset="0"/>
                <a:cs typeface="CMU Serif" panose="02000603000000000000" pitchFamily="2" charset="0"/>
              </a:rPr>
              <a:t>· </a:t>
            </a:r>
            <a:r>
              <a:rPr lang="en-US" sz="1400" dirty="0" err="1">
                <a:latin typeface="CMU Serif" panose="02000603000000000000" pitchFamily="2" charset="0"/>
                <a:ea typeface="CMU Serif" panose="02000603000000000000" pitchFamily="2" charset="0"/>
                <a:cs typeface="CMU Serif" panose="02000603000000000000" pitchFamily="2" charset="0"/>
              </a:rPr>
              <a:t>BertSum</a:t>
            </a:r>
            <a:r>
              <a:rPr lang="en-US" sz="1400" dirty="0">
                <a:latin typeface="CMU Serif" panose="02000603000000000000" pitchFamily="2" charset="0"/>
                <a:ea typeface="CMU Serif" panose="02000603000000000000" pitchFamily="2" charset="0"/>
                <a:cs typeface="CMU Serif" panose="02000603000000000000" pitchFamily="2" charset="0"/>
              </a:rPr>
              <a:t>		· Keywords</a:t>
            </a:r>
            <a:endParaRPr lang="fr-FR" sz="1400" dirty="0">
              <a:latin typeface="CMU Serif" panose="02000603000000000000" pitchFamily="2" charset="0"/>
              <a:ea typeface="CMU Serif" panose="02000603000000000000" pitchFamily="2" charset="0"/>
              <a:cs typeface="CMU Serif" panose="02000603000000000000" pitchFamily="2" charset="0"/>
            </a:endParaRPr>
          </a:p>
        </p:txBody>
      </p:sp>
      <p:sp>
        <p:nvSpPr>
          <p:cNvPr id="27" name="Rectangle 26">
            <a:extLst>
              <a:ext uri="{FF2B5EF4-FFF2-40B4-BE49-F238E27FC236}">
                <a16:creationId xmlns:a16="http://schemas.microsoft.com/office/drawing/2014/main" id="{352329F7-D018-4EF9-9BC4-B92C83DE11D9}"/>
              </a:ext>
            </a:extLst>
          </p:cNvPr>
          <p:cNvSpPr/>
          <p:nvPr/>
        </p:nvSpPr>
        <p:spPr>
          <a:xfrm>
            <a:off x="4486407" y="3391663"/>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Entity Recognition</a:t>
            </a:r>
          </a:p>
          <a:p>
            <a:pPr algn="ctr"/>
            <a:endParaRPr lang="en-US" sz="800" b="1" dirty="0">
              <a:latin typeface="CMU Serif" panose="02000603000000000000" pitchFamily="2" charset="0"/>
              <a:ea typeface="CMU Serif" panose="02000603000000000000" pitchFamily="2" charset="0"/>
              <a:cs typeface="CMU Serif" panose="02000603000000000000" pitchFamily="2" charset="0"/>
            </a:endParaRPr>
          </a:p>
          <a:p>
            <a:pPr algn="ctr"/>
            <a:r>
              <a:rPr lang="fr-FR" sz="1400" dirty="0" err="1">
                <a:latin typeface="CMU Serif" panose="02000603000000000000" pitchFamily="2" charset="0"/>
                <a:ea typeface="CMU Serif" panose="02000603000000000000" pitchFamily="2" charset="0"/>
                <a:cs typeface="CMU Serif" panose="02000603000000000000" pitchFamily="2" charset="0"/>
              </a:rPr>
              <a:t>Identify</a:t>
            </a:r>
            <a:r>
              <a:rPr lang="fr-FR" sz="1400" dirty="0">
                <a:latin typeface="CMU Serif" panose="02000603000000000000" pitchFamily="2" charset="0"/>
                <a:ea typeface="CMU Serif" panose="02000603000000000000" pitchFamily="2" charset="0"/>
                <a:cs typeface="CMU Serif" panose="02000603000000000000" pitchFamily="2" charset="0"/>
              </a:rPr>
              <a:t> all </a:t>
            </a:r>
            <a:r>
              <a:rPr lang="fr-FR" sz="1400" dirty="0" err="1">
                <a:latin typeface="CMU Serif" panose="02000603000000000000" pitchFamily="2" charset="0"/>
                <a:ea typeface="CMU Serif" panose="02000603000000000000" pitchFamily="2" charset="0"/>
                <a:cs typeface="CMU Serif" panose="02000603000000000000" pitchFamily="2" charset="0"/>
              </a:rPr>
              <a:t>entities</a:t>
            </a:r>
            <a:r>
              <a:rPr lang="fr-FR" sz="1400" dirty="0">
                <a:latin typeface="CMU Serif" panose="02000603000000000000" pitchFamily="2" charset="0"/>
                <a:ea typeface="CMU Serif" panose="02000603000000000000" pitchFamily="2" charset="0"/>
                <a:cs typeface="CMU Serif" panose="02000603000000000000" pitchFamily="2" charset="0"/>
              </a:rPr>
              <a:t> in </a:t>
            </a:r>
            <a:r>
              <a:rPr lang="fr-FR" sz="1400" dirty="0" err="1">
                <a:latin typeface="CMU Serif" panose="02000603000000000000" pitchFamily="2" charset="0"/>
                <a:ea typeface="CMU Serif" panose="02000603000000000000" pitchFamily="2" charset="0"/>
                <a:cs typeface="CMU Serif" panose="02000603000000000000" pitchFamily="2" charset="0"/>
              </a:rPr>
              <a:t>each</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paragraph</a:t>
            </a:r>
            <a:endParaRPr lang="fr-FR" sz="1400" dirty="0">
              <a:latin typeface="CMU Serif" panose="02000603000000000000" pitchFamily="2" charset="0"/>
              <a:ea typeface="CMU Serif" panose="02000603000000000000" pitchFamily="2" charset="0"/>
              <a:cs typeface="CMU Serif" panose="02000603000000000000" pitchFamily="2" charset="0"/>
            </a:endParaRPr>
          </a:p>
          <a:p>
            <a:endParaRPr lang="fr-FR" sz="800" dirty="0">
              <a:latin typeface="CMU Serif" panose="02000603000000000000" pitchFamily="2" charset="0"/>
              <a:ea typeface="CMU Serif" panose="02000603000000000000" pitchFamily="2" charset="0"/>
              <a:cs typeface="CMU Serif" panose="02000603000000000000" pitchFamily="2" charset="0"/>
            </a:endParaRP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using</a:t>
            </a:r>
            <a:r>
              <a:rPr lang="fr-FR" sz="1400" dirty="0">
                <a:latin typeface="CMU Serif" panose="02000603000000000000" pitchFamily="2" charset="0"/>
                <a:ea typeface="CMU Serif" panose="02000603000000000000" pitchFamily="2" charset="0"/>
                <a:cs typeface="CMU Serif" panose="02000603000000000000" pitchFamily="2" charset="0"/>
              </a:rPr>
              <a:t> BERT-NER</a:t>
            </a: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sorted</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into</a:t>
            </a:r>
            <a:r>
              <a:rPr lang="fr-FR" sz="1400" dirty="0">
                <a:latin typeface="CMU Serif" panose="02000603000000000000" pitchFamily="2" charset="0"/>
                <a:ea typeface="CMU Serif" panose="02000603000000000000" pitchFamily="2" charset="0"/>
                <a:cs typeface="CMU Serif" panose="02000603000000000000" pitchFamily="2" charset="0"/>
              </a:rPr>
              <a:t> four </a:t>
            </a:r>
            <a:r>
              <a:rPr lang="fr-FR" sz="1400" dirty="0" err="1">
                <a:latin typeface="CMU Serif" panose="02000603000000000000" pitchFamily="2" charset="0"/>
                <a:ea typeface="CMU Serif" panose="02000603000000000000" pitchFamily="2" charset="0"/>
                <a:cs typeface="CMU Serif" panose="02000603000000000000" pitchFamily="2" charset="0"/>
              </a:rPr>
              <a:t>categories</a:t>
            </a:r>
            <a:endParaRPr lang="fr-FR" sz="1400" dirty="0">
              <a:latin typeface="CMU Serif" panose="02000603000000000000" pitchFamily="2" charset="0"/>
              <a:ea typeface="CMU Serif" panose="02000603000000000000" pitchFamily="2" charset="0"/>
              <a:cs typeface="CMU Serif" panose="02000603000000000000" pitchFamily="2" charset="0"/>
            </a:endParaRPr>
          </a:p>
        </p:txBody>
      </p:sp>
      <p:cxnSp>
        <p:nvCxnSpPr>
          <p:cNvPr id="32" name="Connector: Elbow 31">
            <a:extLst>
              <a:ext uri="{FF2B5EF4-FFF2-40B4-BE49-F238E27FC236}">
                <a16:creationId xmlns:a16="http://schemas.microsoft.com/office/drawing/2014/main" id="{4BCE53C6-6A27-4D73-B99E-0D932AF9EE30}"/>
              </a:ext>
            </a:extLst>
          </p:cNvPr>
          <p:cNvCxnSpPr>
            <a:stCxn id="10" idx="2"/>
            <a:endCxn id="24" idx="0"/>
          </p:cNvCxnSpPr>
          <p:nvPr/>
        </p:nvCxnSpPr>
        <p:spPr>
          <a:xfrm rot="5400000" flipH="1" flipV="1">
            <a:off x="2439712" y="1869225"/>
            <a:ext cx="3697905" cy="3614670"/>
          </a:xfrm>
          <a:prstGeom prst="bentConnector5">
            <a:avLst>
              <a:gd name="adj1" fmla="val -6182"/>
              <a:gd name="adj2" fmla="val 46774"/>
              <a:gd name="adj3" fmla="val 1061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4BA48C9-5316-4086-A514-C93FFEE9FAD7}"/>
              </a:ext>
            </a:extLst>
          </p:cNvPr>
          <p:cNvCxnSpPr>
            <a:stCxn id="24" idx="2"/>
            <a:endCxn id="27" idx="0"/>
          </p:cNvCxnSpPr>
          <p:nvPr/>
        </p:nvCxnSpPr>
        <p:spPr>
          <a:xfrm>
            <a:off x="6096000" y="3091319"/>
            <a:ext cx="0" cy="300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E400DF7-C983-49B0-A60F-B6917D601E79}"/>
              </a:ext>
            </a:extLst>
          </p:cNvPr>
          <p:cNvCxnSpPr>
            <a:cxnSpLocks/>
            <a:stCxn id="27" idx="2"/>
            <a:endCxn id="25" idx="0"/>
          </p:cNvCxnSpPr>
          <p:nvPr/>
        </p:nvCxnSpPr>
        <p:spPr>
          <a:xfrm>
            <a:off x="6096000" y="4655375"/>
            <a:ext cx="0" cy="300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91950"/>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Data Preparation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212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11</a:t>
            </a:fld>
            <a:endParaRPr lang="fr-FR"/>
          </a:p>
        </p:txBody>
      </p:sp>
      <p:grpSp>
        <p:nvGrpSpPr>
          <p:cNvPr id="23" name="Group 22">
            <a:extLst>
              <a:ext uri="{FF2B5EF4-FFF2-40B4-BE49-F238E27FC236}">
                <a16:creationId xmlns:a16="http://schemas.microsoft.com/office/drawing/2014/main" id="{5E40E117-3116-49B2-B8FB-D260642FAE77}"/>
              </a:ext>
            </a:extLst>
          </p:cNvPr>
          <p:cNvGrpSpPr/>
          <p:nvPr/>
        </p:nvGrpSpPr>
        <p:grpSpPr>
          <a:xfrm>
            <a:off x="1104968" y="2521525"/>
            <a:ext cx="2752724" cy="3003987"/>
            <a:chOff x="838200" y="2611861"/>
            <a:chExt cx="2752724" cy="3003987"/>
          </a:xfrm>
        </p:grpSpPr>
        <p:sp>
          <p:nvSpPr>
            <p:cNvPr id="10" name="Rectangle: Rounded Corners 9">
              <a:extLst>
                <a:ext uri="{FF2B5EF4-FFF2-40B4-BE49-F238E27FC236}">
                  <a16:creationId xmlns:a16="http://schemas.microsoft.com/office/drawing/2014/main" id="{CD4D6E15-C1DD-439A-841B-1BCE073EEF3B}"/>
                </a:ext>
              </a:extLst>
            </p:cNvPr>
            <p:cNvSpPr/>
            <p:nvPr/>
          </p:nvSpPr>
          <p:spPr>
            <a:xfrm>
              <a:off x="838200" y="2611861"/>
              <a:ext cx="2752724"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CMU Serif" panose="02000603000000000000" pitchFamily="2" charset="0"/>
                  <a:ea typeface="CMU Serif" panose="02000603000000000000" pitchFamily="2" charset="0"/>
                  <a:cs typeface="CMU Serif" panose="02000603000000000000" pitchFamily="2" charset="0"/>
                </a:rPr>
                <a:t>Automatic Retrieval from GUTENBERG PROJECT</a:t>
              </a:r>
              <a:endParaRPr lang="fr-FR" sz="1400" b="1" dirty="0">
                <a:latin typeface="CMU Serif" panose="02000603000000000000" pitchFamily="2" charset="0"/>
                <a:ea typeface="CMU Serif" panose="02000603000000000000" pitchFamily="2" charset="0"/>
                <a:cs typeface="CMU Serif" panose="02000603000000000000" pitchFamily="2" charset="0"/>
              </a:endParaRPr>
            </a:p>
          </p:txBody>
        </p:sp>
        <p:sp>
          <p:nvSpPr>
            <p:cNvPr id="12" name="Rectangle: Rounded Corners 11">
              <a:extLst>
                <a:ext uri="{FF2B5EF4-FFF2-40B4-BE49-F238E27FC236}">
                  <a16:creationId xmlns:a16="http://schemas.microsoft.com/office/drawing/2014/main" id="{B410D120-4E9F-48AC-8172-ED80CDACB5F7}"/>
                </a:ext>
              </a:extLst>
            </p:cNvPr>
            <p:cNvSpPr/>
            <p:nvPr/>
          </p:nvSpPr>
          <p:spPr>
            <a:xfrm>
              <a:off x="1009649" y="3328331"/>
              <a:ext cx="2409824" cy="135941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313 BOOKS</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13" name="Rectangle: Rounded Corners 12">
              <a:extLst>
                <a:ext uri="{FF2B5EF4-FFF2-40B4-BE49-F238E27FC236}">
                  <a16:creationId xmlns:a16="http://schemas.microsoft.com/office/drawing/2014/main" id="{0AFB3C1F-0A90-4615-8ED9-2C6C322B5326}"/>
                </a:ext>
              </a:extLst>
            </p:cNvPr>
            <p:cNvSpPr/>
            <p:nvPr/>
          </p:nvSpPr>
          <p:spPr>
            <a:xfrm>
              <a:off x="1009649" y="4866050"/>
              <a:ext cx="2409824" cy="57149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METADATA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grpSp>
          <p:nvGrpSpPr>
            <p:cNvPr id="11" name="Group 10">
              <a:extLst>
                <a:ext uri="{FF2B5EF4-FFF2-40B4-BE49-F238E27FC236}">
                  <a16:creationId xmlns:a16="http://schemas.microsoft.com/office/drawing/2014/main" id="{09A9908A-C215-42AE-A622-9F37FC6DD9E2}"/>
                </a:ext>
              </a:extLst>
            </p:cNvPr>
            <p:cNvGrpSpPr/>
            <p:nvPr/>
          </p:nvGrpSpPr>
          <p:grpSpPr>
            <a:xfrm>
              <a:off x="1339214" y="3492039"/>
              <a:ext cx="1760220" cy="769428"/>
              <a:chOff x="920115" y="3280286"/>
              <a:chExt cx="1760220" cy="769428"/>
            </a:xfrm>
          </p:grpSpPr>
          <p:sp>
            <p:nvSpPr>
              <p:cNvPr id="14" name="Rectangle: Rounded Corners 13">
                <a:extLst>
                  <a:ext uri="{FF2B5EF4-FFF2-40B4-BE49-F238E27FC236}">
                    <a16:creationId xmlns:a16="http://schemas.microsoft.com/office/drawing/2014/main" id="{D7DD7248-7F4F-4570-82B3-5CEEE3204075}"/>
                  </a:ext>
                </a:extLst>
              </p:cNvPr>
              <p:cNvSpPr/>
              <p:nvPr/>
            </p:nvSpPr>
            <p:spPr>
              <a:xfrm>
                <a:off x="103060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Rounded Corners 14">
                <a:extLst>
                  <a:ext uri="{FF2B5EF4-FFF2-40B4-BE49-F238E27FC236}">
                    <a16:creationId xmlns:a16="http://schemas.microsoft.com/office/drawing/2014/main" id="{69C54F8B-D7A3-4102-8BFC-815AB9661F6B}"/>
                  </a:ext>
                </a:extLst>
              </p:cNvPr>
              <p:cNvSpPr/>
              <p:nvPr/>
            </p:nvSpPr>
            <p:spPr>
              <a:xfrm>
                <a:off x="161734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Rounded Corners 15">
                <a:extLst>
                  <a:ext uri="{FF2B5EF4-FFF2-40B4-BE49-F238E27FC236}">
                    <a16:creationId xmlns:a16="http://schemas.microsoft.com/office/drawing/2014/main" id="{B76B6677-5389-463F-84F2-254CA67E1D00}"/>
                  </a:ext>
                </a:extLst>
              </p:cNvPr>
              <p:cNvSpPr/>
              <p:nvPr/>
            </p:nvSpPr>
            <p:spPr>
              <a:xfrm>
                <a:off x="220408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Rounded Corners 16">
                <a:extLst>
                  <a:ext uri="{FF2B5EF4-FFF2-40B4-BE49-F238E27FC236}">
                    <a16:creationId xmlns:a16="http://schemas.microsoft.com/office/drawing/2014/main" id="{C7E5D81C-6A4F-4C2B-B735-A08DCC8BE151}"/>
                  </a:ext>
                </a:extLst>
              </p:cNvPr>
              <p:cNvSpPr/>
              <p:nvPr/>
            </p:nvSpPr>
            <p:spPr>
              <a:xfrm>
                <a:off x="98107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8" name="Rectangle: Rounded Corners 17">
                <a:extLst>
                  <a:ext uri="{FF2B5EF4-FFF2-40B4-BE49-F238E27FC236}">
                    <a16:creationId xmlns:a16="http://schemas.microsoft.com/office/drawing/2014/main" id="{EF5CC48B-00FA-428A-98A9-CFEB03CDE2E5}"/>
                  </a:ext>
                </a:extLst>
              </p:cNvPr>
              <p:cNvSpPr/>
              <p:nvPr/>
            </p:nvSpPr>
            <p:spPr>
              <a:xfrm>
                <a:off x="156781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9" name="Rectangle: Rounded Corners 18">
                <a:extLst>
                  <a:ext uri="{FF2B5EF4-FFF2-40B4-BE49-F238E27FC236}">
                    <a16:creationId xmlns:a16="http://schemas.microsoft.com/office/drawing/2014/main" id="{6D4DB48E-B297-4E26-A9F3-7D5163AB458F}"/>
                  </a:ext>
                </a:extLst>
              </p:cNvPr>
              <p:cNvSpPr/>
              <p:nvPr/>
            </p:nvSpPr>
            <p:spPr>
              <a:xfrm>
                <a:off x="215455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0" name="Rectangle: Rounded Corners 19">
                <a:extLst>
                  <a:ext uri="{FF2B5EF4-FFF2-40B4-BE49-F238E27FC236}">
                    <a16:creationId xmlns:a16="http://schemas.microsoft.com/office/drawing/2014/main" id="{70CE36E0-990F-4D45-BCC5-2ABBDFA60AC5}"/>
                  </a:ext>
                </a:extLst>
              </p:cNvPr>
              <p:cNvSpPr/>
              <p:nvPr/>
            </p:nvSpPr>
            <p:spPr>
              <a:xfrm>
                <a:off x="92011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1" name="Rectangle: Rounded Corners 20">
                <a:extLst>
                  <a:ext uri="{FF2B5EF4-FFF2-40B4-BE49-F238E27FC236}">
                    <a16:creationId xmlns:a16="http://schemas.microsoft.com/office/drawing/2014/main" id="{D36FFA0F-7B87-48DB-94B9-E9EED017B46F}"/>
                  </a:ext>
                </a:extLst>
              </p:cNvPr>
              <p:cNvSpPr/>
              <p:nvPr/>
            </p:nvSpPr>
            <p:spPr>
              <a:xfrm>
                <a:off x="150685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Rectangle: Rounded Corners 21">
                <a:extLst>
                  <a:ext uri="{FF2B5EF4-FFF2-40B4-BE49-F238E27FC236}">
                    <a16:creationId xmlns:a16="http://schemas.microsoft.com/office/drawing/2014/main" id="{0CD29D49-855F-4337-946A-CAF9106F2028}"/>
                  </a:ext>
                </a:extLst>
              </p:cNvPr>
              <p:cNvSpPr/>
              <p:nvPr/>
            </p:nvSpPr>
            <p:spPr>
              <a:xfrm>
                <a:off x="209359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grpSp>
      </p:grpSp>
      <p:sp>
        <p:nvSpPr>
          <p:cNvPr id="24" name="Rectangle 23">
            <a:extLst>
              <a:ext uri="{FF2B5EF4-FFF2-40B4-BE49-F238E27FC236}">
                <a16:creationId xmlns:a16="http://schemas.microsoft.com/office/drawing/2014/main" id="{71A16191-B831-47E6-B128-6C7E8C75F722}"/>
              </a:ext>
            </a:extLst>
          </p:cNvPr>
          <p:cNvSpPr/>
          <p:nvPr/>
        </p:nvSpPr>
        <p:spPr>
          <a:xfrm>
            <a:off x="4486407" y="1827607"/>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Paragraph Splitting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Split each novel into paragraphs</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preserving sentence syntax</a:t>
            </a:r>
          </a:p>
          <a:p>
            <a:r>
              <a:rPr lang="en-US" sz="1400" dirty="0">
                <a:latin typeface="CMU Serif" panose="02000603000000000000" pitchFamily="2" charset="0"/>
                <a:ea typeface="CMU Serif" panose="02000603000000000000" pitchFamily="2" charset="0"/>
                <a:cs typeface="CMU Serif" panose="02000603000000000000" pitchFamily="2" charset="0"/>
              </a:rPr>
              <a:t>· three different sizes</a:t>
            </a: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5" name="Rectangle 24">
            <a:extLst>
              <a:ext uri="{FF2B5EF4-FFF2-40B4-BE49-F238E27FC236}">
                <a16:creationId xmlns:a16="http://schemas.microsoft.com/office/drawing/2014/main" id="{17B7927B-BE39-4974-B6CB-A63D727FC3EC}"/>
              </a:ext>
            </a:extLst>
          </p:cNvPr>
          <p:cNvSpPr/>
          <p:nvPr/>
        </p:nvSpPr>
        <p:spPr>
          <a:xfrm>
            <a:off x="4486407" y="4955719"/>
            <a:ext cx="3219186" cy="1462217"/>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Summarization</a:t>
            </a:r>
          </a:p>
          <a:p>
            <a:pPr algn="ctr"/>
            <a:endParaRPr lang="en-US" sz="800" b="1"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Produce four summaries for each paragraph, using: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T5		· BART</a:t>
            </a:r>
          </a:p>
          <a:p>
            <a:r>
              <a:rPr lang="en-US" sz="1400" dirty="0">
                <a:latin typeface="CMU Serif" panose="02000603000000000000" pitchFamily="2" charset="0"/>
                <a:ea typeface="CMU Serif" panose="02000603000000000000" pitchFamily="2" charset="0"/>
                <a:cs typeface="CMU Serif" panose="02000603000000000000" pitchFamily="2" charset="0"/>
              </a:rPr>
              <a:t>· </a:t>
            </a:r>
            <a:r>
              <a:rPr lang="en-US" sz="1400" dirty="0" err="1">
                <a:latin typeface="CMU Serif" panose="02000603000000000000" pitchFamily="2" charset="0"/>
                <a:ea typeface="CMU Serif" panose="02000603000000000000" pitchFamily="2" charset="0"/>
                <a:cs typeface="CMU Serif" panose="02000603000000000000" pitchFamily="2" charset="0"/>
              </a:rPr>
              <a:t>BertSum</a:t>
            </a:r>
            <a:r>
              <a:rPr lang="en-US" sz="1400" dirty="0">
                <a:latin typeface="CMU Serif" panose="02000603000000000000" pitchFamily="2" charset="0"/>
                <a:ea typeface="CMU Serif" panose="02000603000000000000" pitchFamily="2" charset="0"/>
                <a:cs typeface="CMU Serif" panose="02000603000000000000" pitchFamily="2" charset="0"/>
              </a:rPr>
              <a:t>		· Keywords</a:t>
            </a:r>
            <a:endParaRPr lang="fr-FR" sz="1400" dirty="0">
              <a:latin typeface="CMU Serif" panose="02000603000000000000" pitchFamily="2" charset="0"/>
              <a:ea typeface="CMU Serif" panose="02000603000000000000" pitchFamily="2" charset="0"/>
              <a:cs typeface="CMU Serif" panose="02000603000000000000" pitchFamily="2" charset="0"/>
            </a:endParaRPr>
          </a:p>
        </p:txBody>
      </p:sp>
      <p:sp>
        <p:nvSpPr>
          <p:cNvPr id="27" name="Rectangle 26">
            <a:extLst>
              <a:ext uri="{FF2B5EF4-FFF2-40B4-BE49-F238E27FC236}">
                <a16:creationId xmlns:a16="http://schemas.microsoft.com/office/drawing/2014/main" id="{352329F7-D018-4EF9-9BC4-B92C83DE11D9}"/>
              </a:ext>
            </a:extLst>
          </p:cNvPr>
          <p:cNvSpPr/>
          <p:nvPr/>
        </p:nvSpPr>
        <p:spPr>
          <a:xfrm>
            <a:off x="4486407" y="3391663"/>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Entity Recognition</a:t>
            </a:r>
          </a:p>
          <a:p>
            <a:pPr algn="ctr"/>
            <a:endParaRPr lang="en-US" sz="800" b="1" dirty="0">
              <a:latin typeface="CMU Serif" panose="02000603000000000000" pitchFamily="2" charset="0"/>
              <a:ea typeface="CMU Serif" panose="02000603000000000000" pitchFamily="2" charset="0"/>
              <a:cs typeface="CMU Serif" panose="02000603000000000000" pitchFamily="2" charset="0"/>
            </a:endParaRPr>
          </a:p>
          <a:p>
            <a:pPr algn="ctr"/>
            <a:r>
              <a:rPr lang="fr-FR" sz="1400" dirty="0" err="1">
                <a:latin typeface="CMU Serif" panose="02000603000000000000" pitchFamily="2" charset="0"/>
                <a:ea typeface="CMU Serif" panose="02000603000000000000" pitchFamily="2" charset="0"/>
                <a:cs typeface="CMU Serif" panose="02000603000000000000" pitchFamily="2" charset="0"/>
              </a:rPr>
              <a:t>Identify</a:t>
            </a:r>
            <a:r>
              <a:rPr lang="fr-FR" sz="1400" dirty="0">
                <a:latin typeface="CMU Serif" panose="02000603000000000000" pitchFamily="2" charset="0"/>
                <a:ea typeface="CMU Serif" panose="02000603000000000000" pitchFamily="2" charset="0"/>
                <a:cs typeface="CMU Serif" panose="02000603000000000000" pitchFamily="2" charset="0"/>
              </a:rPr>
              <a:t> all </a:t>
            </a:r>
            <a:r>
              <a:rPr lang="fr-FR" sz="1400" dirty="0" err="1">
                <a:latin typeface="CMU Serif" panose="02000603000000000000" pitchFamily="2" charset="0"/>
                <a:ea typeface="CMU Serif" panose="02000603000000000000" pitchFamily="2" charset="0"/>
                <a:cs typeface="CMU Serif" panose="02000603000000000000" pitchFamily="2" charset="0"/>
              </a:rPr>
              <a:t>entities</a:t>
            </a:r>
            <a:r>
              <a:rPr lang="fr-FR" sz="1400" dirty="0">
                <a:latin typeface="CMU Serif" panose="02000603000000000000" pitchFamily="2" charset="0"/>
                <a:ea typeface="CMU Serif" panose="02000603000000000000" pitchFamily="2" charset="0"/>
                <a:cs typeface="CMU Serif" panose="02000603000000000000" pitchFamily="2" charset="0"/>
              </a:rPr>
              <a:t> in </a:t>
            </a:r>
            <a:r>
              <a:rPr lang="fr-FR" sz="1400" dirty="0" err="1">
                <a:latin typeface="CMU Serif" panose="02000603000000000000" pitchFamily="2" charset="0"/>
                <a:ea typeface="CMU Serif" panose="02000603000000000000" pitchFamily="2" charset="0"/>
                <a:cs typeface="CMU Serif" panose="02000603000000000000" pitchFamily="2" charset="0"/>
              </a:rPr>
              <a:t>each</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paragraph</a:t>
            </a:r>
            <a:endParaRPr lang="fr-FR" sz="1400" dirty="0">
              <a:latin typeface="CMU Serif" panose="02000603000000000000" pitchFamily="2" charset="0"/>
              <a:ea typeface="CMU Serif" panose="02000603000000000000" pitchFamily="2" charset="0"/>
              <a:cs typeface="CMU Serif" panose="02000603000000000000" pitchFamily="2" charset="0"/>
            </a:endParaRPr>
          </a:p>
          <a:p>
            <a:endParaRPr lang="fr-FR" sz="800" dirty="0">
              <a:latin typeface="CMU Serif" panose="02000603000000000000" pitchFamily="2" charset="0"/>
              <a:ea typeface="CMU Serif" panose="02000603000000000000" pitchFamily="2" charset="0"/>
              <a:cs typeface="CMU Serif" panose="02000603000000000000" pitchFamily="2" charset="0"/>
            </a:endParaRP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using</a:t>
            </a:r>
            <a:r>
              <a:rPr lang="fr-FR" sz="1400" dirty="0">
                <a:latin typeface="CMU Serif" panose="02000603000000000000" pitchFamily="2" charset="0"/>
                <a:ea typeface="CMU Serif" panose="02000603000000000000" pitchFamily="2" charset="0"/>
                <a:cs typeface="CMU Serif" panose="02000603000000000000" pitchFamily="2" charset="0"/>
              </a:rPr>
              <a:t> BERT-NER</a:t>
            </a: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sorted</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into</a:t>
            </a:r>
            <a:r>
              <a:rPr lang="fr-FR" sz="1400" dirty="0">
                <a:latin typeface="CMU Serif" panose="02000603000000000000" pitchFamily="2" charset="0"/>
                <a:ea typeface="CMU Serif" panose="02000603000000000000" pitchFamily="2" charset="0"/>
                <a:cs typeface="CMU Serif" panose="02000603000000000000" pitchFamily="2" charset="0"/>
              </a:rPr>
              <a:t> four </a:t>
            </a:r>
            <a:r>
              <a:rPr lang="fr-FR" sz="1400" dirty="0" err="1">
                <a:latin typeface="CMU Serif" panose="02000603000000000000" pitchFamily="2" charset="0"/>
                <a:ea typeface="CMU Serif" panose="02000603000000000000" pitchFamily="2" charset="0"/>
                <a:cs typeface="CMU Serif" panose="02000603000000000000" pitchFamily="2" charset="0"/>
              </a:rPr>
              <a:t>categories</a:t>
            </a:r>
            <a:endParaRPr lang="fr-FR" sz="1400" dirty="0">
              <a:latin typeface="CMU Serif" panose="02000603000000000000" pitchFamily="2" charset="0"/>
              <a:ea typeface="CMU Serif" panose="02000603000000000000" pitchFamily="2" charset="0"/>
              <a:cs typeface="CMU Serif" panose="02000603000000000000" pitchFamily="2" charset="0"/>
            </a:endParaRPr>
          </a:p>
        </p:txBody>
      </p:sp>
      <p:grpSp>
        <p:nvGrpSpPr>
          <p:cNvPr id="30" name="Group 29">
            <a:extLst>
              <a:ext uri="{FF2B5EF4-FFF2-40B4-BE49-F238E27FC236}">
                <a16:creationId xmlns:a16="http://schemas.microsoft.com/office/drawing/2014/main" id="{10623E32-8BC4-4F39-9FDB-D81A28FF8094}"/>
              </a:ext>
            </a:extLst>
          </p:cNvPr>
          <p:cNvGrpSpPr/>
          <p:nvPr/>
        </p:nvGrpSpPr>
        <p:grpSpPr>
          <a:xfrm>
            <a:off x="8334308" y="2459463"/>
            <a:ext cx="2661971" cy="3003987"/>
            <a:chOff x="8963024" y="2445828"/>
            <a:chExt cx="2661971" cy="3003987"/>
          </a:xfrm>
        </p:grpSpPr>
        <p:sp>
          <p:nvSpPr>
            <p:cNvPr id="26" name="Rectangle: Rounded Corners 25">
              <a:extLst>
                <a:ext uri="{FF2B5EF4-FFF2-40B4-BE49-F238E27FC236}">
                  <a16:creationId xmlns:a16="http://schemas.microsoft.com/office/drawing/2014/main" id="{6A9C63D5-0953-4554-B2A6-0127AA6AAFF2}"/>
                </a:ext>
              </a:extLst>
            </p:cNvPr>
            <p:cNvSpPr/>
            <p:nvPr/>
          </p:nvSpPr>
          <p:spPr>
            <a:xfrm>
              <a:off x="8963024" y="2445828"/>
              <a:ext cx="2661971"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PROCESSED 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28" name="Rectangle: Rounded Corners 27">
              <a:extLst>
                <a:ext uri="{FF2B5EF4-FFF2-40B4-BE49-F238E27FC236}">
                  <a16:creationId xmlns:a16="http://schemas.microsoft.com/office/drawing/2014/main" id="{B2E30790-1272-4599-A14B-9CAD1747258F}"/>
                </a:ext>
              </a:extLst>
            </p:cNvPr>
            <p:cNvSpPr/>
            <p:nvPr/>
          </p:nvSpPr>
          <p:spPr>
            <a:xfrm>
              <a:off x="9134472" y="2838450"/>
              <a:ext cx="2314578" cy="2433066"/>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134’000 Examples</a:t>
              </a:r>
            </a:p>
            <a:p>
              <a:pPr algn="ctr"/>
              <a:endParaRPr lang="en-US" sz="1600" b="1" dirty="0">
                <a:latin typeface="CMU Serif" panose="02000603000000000000" pitchFamily="2" charset="0"/>
                <a:ea typeface="CMU Serif" panose="02000603000000000000" pitchFamily="2" charset="0"/>
                <a:cs typeface="CMU Serif" panose="02000603000000000000" pitchFamily="2" charset="0"/>
              </a:endParaRPr>
            </a:p>
            <a:p>
              <a:r>
                <a:rPr lang="en-US" sz="1400" b="1" dirty="0">
                  <a:latin typeface="CMU Serif" panose="02000603000000000000" pitchFamily="2" charset="0"/>
                  <a:ea typeface="CMU Serif" panose="02000603000000000000" pitchFamily="2" charset="0"/>
                  <a:cs typeface="CMU Serif" panose="02000603000000000000" pitchFamily="2" charset="0"/>
                </a:rPr>
                <a:t>P1</a:t>
              </a:r>
              <a:r>
                <a:rPr lang="en-US" sz="1400" dirty="0">
                  <a:latin typeface="CMU Serif" panose="02000603000000000000" pitchFamily="2" charset="0"/>
                  <a:ea typeface="CMU Serif" panose="02000603000000000000" pitchFamily="2" charset="0"/>
                  <a:cs typeface="CMU Serif" panose="02000603000000000000" pitchFamily="2" charset="0"/>
                </a:rPr>
                <a:t>: previous paragraph</a:t>
              </a:r>
            </a:p>
            <a:p>
              <a:r>
                <a:rPr lang="en-US" sz="1400" b="1" dirty="0">
                  <a:solidFill>
                    <a:srgbClr val="FFD966"/>
                  </a:solidFill>
                  <a:latin typeface="CMU Serif" panose="02000603000000000000" pitchFamily="2" charset="0"/>
                  <a:ea typeface="CMU Serif" panose="02000603000000000000" pitchFamily="2" charset="0"/>
                  <a:cs typeface="CMU Serif" panose="02000603000000000000" pitchFamily="2" charset="0"/>
                </a:rPr>
                <a:t>P2</a:t>
              </a:r>
              <a:r>
                <a:rPr lang="en-US" sz="1400" dirty="0">
                  <a:solidFill>
                    <a:srgbClr val="FFD966"/>
                  </a:solidFill>
                  <a:latin typeface="CMU Serif" panose="02000603000000000000" pitchFamily="2" charset="0"/>
                  <a:ea typeface="CMU Serif" panose="02000603000000000000" pitchFamily="2" charset="0"/>
                  <a:cs typeface="CMU Serif" panose="02000603000000000000" pitchFamily="2" charset="0"/>
                </a:rPr>
                <a:t>: paragraph of interest</a:t>
              </a:r>
            </a:p>
            <a:p>
              <a:r>
                <a:rPr lang="en-US" sz="1400" b="1" dirty="0">
                  <a:latin typeface="CMU Serif" panose="02000603000000000000" pitchFamily="2" charset="0"/>
                  <a:ea typeface="CMU Serif" panose="02000603000000000000" pitchFamily="2" charset="0"/>
                  <a:cs typeface="CMU Serif" panose="02000603000000000000" pitchFamily="2" charset="0"/>
                </a:rPr>
                <a:t>P3</a:t>
              </a:r>
              <a:r>
                <a:rPr lang="en-US" sz="1400" dirty="0">
                  <a:latin typeface="CMU Serif" panose="02000603000000000000" pitchFamily="2" charset="0"/>
                  <a:ea typeface="CMU Serif" panose="02000603000000000000" pitchFamily="2" charset="0"/>
                  <a:cs typeface="CMU Serif" panose="02000603000000000000" pitchFamily="2" charset="0"/>
                </a:rPr>
                <a:t>: following paragraph</a:t>
              </a:r>
            </a:p>
            <a:p>
              <a:endParaRPr lang="en-US" sz="1400" dirty="0">
                <a:latin typeface="CMU Serif" panose="02000603000000000000" pitchFamily="2" charset="0"/>
                <a:ea typeface="CMU Serif" panose="02000603000000000000" pitchFamily="2" charset="0"/>
                <a:cs typeface="CMU Serif" panose="02000603000000000000" pitchFamily="2" charset="0"/>
              </a:endParaRPr>
            </a:p>
            <a:p>
              <a:r>
                <a:rPr lang="en-US" sz="1400" b="1" dirty="0">
                  <a:latin typeface="CMU Serif" panose="02000603000000000000" pitchFamily="2" charset="0"/>
                  <a:ea typeface="CMU Serif" panose="02000603000000000000" pitchFamily="2" charset="0"/>
                  <a:cs typeface="CMU Serif" panose="02000603000000000000" pitchFamily="2" charset="0"/>
                </a:rPr>
                <a:t>Ent</a:t>
              </a:r>
              <a:r>
                <a:rPr lang="en-US" sz="1400" dirty="0">
                  <a:latin typeface="CMU Serif" panose="02000603000000000000" pitchFamily="2" charset="0"/>
                  <a:ea typeface="CMU Serif" panose="02000603000000000000" pitchFamily="2" charset="0"/>
                  <a:cs typeface="CMU Serif" panose="02000603000000000000" pitchFamily="2" charset="0"/>
                </a:rPr>
                <a:t>: list of entities in </a:t>
              </a:r>
              <a:r>
                <a:rPr lang="en-US" sz="1400" b="1" dirty="0">
                  <a:solidFill>
                    <a:srgbClr val="FFD966"/>
                  </a:solidFill>
                  <a:latin typeface="CMU Serif" panose="02000603000000000000" pitchFamily="2" charset="0"/>
                  <a:ea typeface="CMU Serif" panose="02000603000000000000" pitchFamily="2" charset="0"/>
                  <a:cs typeface="CMU Serif" panose="02000603000000000000" pitchFamily="2" charset="0"/>
                </a:rPr>
                <a:t>P2</a:t>
              </a:r>
            </a:p>
            <a:p>
              <a:r>
                <a:rPr lang="en-US" sz="1400" b="1" dirty="0">
                  <a:latin typeface="CMU Serif" panose="02000603000000000000" pitchFamily="2" charset="0"/>
                  <a:ea typeface="CMU Serif" panose="02000603000000000000" pitchFamily="2" charset="0"/>
                  <a:cs typeface="CMU Serif" panose="02000603000000000000" pitchFamily="2" charset="0"/>
                </a:rPr>
                <a:t>Sum</a:t>
              </a:r>
              <a:r>
                <a:rPr lang="en-US" sz="1400" dirty="0">
                  <a:latin typeface="CMU Serif" panose="02000603000000000000" pitchFamily="2" charset="0"/>
                  <a:ea typeface="CMU Serif" panose="02000603000000000000" pitchFamily="2" charset="0"/>
                  <a:cs typeface="CMU Serif" panose="02000603000000000000" pitchFamily="2" charset="0"/>
                </a:rPr>
                <a:t>: 4 summaries of </a:t>
              </a:r>
              <a:r>
                <a:rPr lang="en-US" sz="1400" b="1" dirty="0">
                  <a:solidFill>
                    <a:srgbClr val="FFD966"/>
                  </a:solidFill>
                  <a:latin typeface="CMU Serif" panose="02000603000000000000" pitchFamily="2" charset="0"/>
                  <a:ea typeface="CMU Serif" panose="02000603000000000000" pitchFamily="2" charset="0"/>
                  <a:cs typeface="CMU Serif" panose="02000603000000000000" pitchFamily="2" charset="0"/>
                </a:rPr>
                <a:t>P2</a:t>
              </a:r>
            </a:p>
            <a:p>
              <a:r>
                <a:rPr lang="en-US" sz="1400" b="1" dirty="0">
                  <a:latin typeface="CMU Serif" panose="02000603000000000000" pitchFamily="2" charset="0"/>
                  <a:ea typeface="CMU Serif" panose="02000603000000000000" pitchFamily="2" charset="0"/>
                  <a:cs typeface="CMU Serif" panose="02000603000000000000" pitchFamily="2" charset="0"/>
                </a:rPr>
                <a:t>Genre</a:t>
              </a:r>
              <a:r>
                <a:rPr lang="en-US" sz="1400" dirty="0">
                  <a:latin typeface="CMU Serif" panose="02000603000000000000" pitchFamily="2" charset="0"/>
                  <a:ea typeface="CMU Serif" panose="02000603000000000000" pitchFamily="2" charset="0"/>
                  <a:cs typeface="CMU Serif" panose="02000603000000000000" pitchFamily="2" charset="0"/>
                </a:rPr>
                <a:t>: novel theme</a:t>
              </a:r>
            </a:p>
            <a:p>
              <a:r>
                <a:rPr lang="en-US" sz="1400" b="1" dirty="0">
                  <a:latin typeface="CMU Serif" panose="02000603000000000000" pitchFamily="2" charset="0"/>
                  <a:ea typeface="CMU Serif" panose="02000603000000000000" pitchFamily="2" charset="0"/>
                  <a:cs typeface="CMU Serif" panose="02000603000000000000" pitchFamily="2" charset="0"/>
                </a:rPr>
                <a:t>Size</a:t>
              </a:r>
              <a:r>
                <a:rPr lang="en-US" sz="1400" dirty="0">
                  <a:latin typeface="CMU Serif" panose="02000603000000000000" pitchFamily="2" charset="0"/>
                  <a:ea typeface="CMU Serif" panose="02000603000000000000" pitchFamily="2" charset="0"/>
                  <a:cs typeface="CMU Serif" panose="02000603000000000000" pitchFamily="2" charset="0"/>
                </a:rPr>
                <a:t>: length of </a:t>
              </a:r>
              <a:r>
                <a:rPr lang="en-US" sz="1400" b="1" dirty="0">
                  <a:solidFill>
                    <a:srgbClr val="FFD966"/>
                  </a:solidFill>
                  <a:latin typeface="CMU Serif" panose="02000603000000000000" pitchFamily="2" charset="0"/>
                  <a:ea typeface="CMU Serif" panose="02000603000000000000" pitchFamily="2" charset="0"/>
                  <a:cs typeface="CMU Serif" panose="02000603000000000000" pitchFamily="2" charset="0"/>
                </a:rPr>
                <a:t>P2</a:t>
              </a:r>
              <a:endParaRPr lang="fr-FR" sz="1400" b="1" dirty="0">
                <a:solidFill>
                  <a:srgbClr val="FFD966"/>
                </a:solidFill>
                <a:latin typeface="CMU Serif" panose="02000603000000000000" pitchFamily="2" charset="0"/>
                <a:ea typeface="CMU Serif" panose="02000603000000000000" pitchFamily="2" charset="0"/>
                <a:cs typeface="CMU Serif" panose="02000603000000000000" pitchFamily="2" charset="0"/>
              </a:endParaRPr>
            </a:p>
          </p:txBody>
        </p:sp>
      </p:grpSp>
      <p:cxnSp>
        <p:nvCxnSpPr>
          <p:cNvPr id="32" name="Connector: Elbow 31">
            <a:extLst>
              <a:ext uri="{FF2B5EF4-FFF2-40B4-BE49-F238E27FC236}">
                <a16:creationId xmlns:a16="http://schemas.microsoft.com/office/drawing/2014/main" id="{4BCE53C6-6A27-4D73-B99E-0D932AF9EE30}"/>
              </a:ext>
            </a:extLst>
          </p:cNvPr>
          <p:cNvCxnSpPr>
            <a:stCxn id="10" idx="2"/>
            <a:endCxn id="24" idx="0"/>
          </p:cNvCxnSpPr>
          <p:nvPr/>
        </p:nvCxnSpPr>
        <p:spPr>
          <a:xfrm rot="5400000" flipH="1" flipV="1">
            <a:off x="2439712" y="1869225"/>
            <a:ext cx="3697905" cy="3614670"/>
          </a:xfrm>
          <a:prstGeom prst="bentConnector5">
            <a:avLst>
              <a:gd name="adj1" fmla="val -6182"/>
              <a:gd name="adj2" fmla="val 46774"/>
              <a:gd name="adj3" fmla="val 1061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7776513-0CB9-4A97-BE51-AA37B1B00B5A}"/>
              </a:ext>
            </a:extLst>
          </p:cNvPr>
          <p:cNvCxnSpPr>
            <a:cxnSpLocks/>
            <a:stCxn id="25" idx="2"/>
            <a:endCxn id="26" idx="0"/>
          </p:cNvCxnSpPr>
          <p:nvPr/>
        </p:nvCxnSpPr>
        <p:spPr>
          <a:xfrm rot="5400000" flipH="1" flipV="1">
            <a:off x="5901410" y="2654053"/>
            <a:ext cx="3958473" cy="3569294"/>
          </a:xfrm>
          <a:prstGeom prst="bentConnector5">
            <a:avLst>
              <a:gd name="adj1" fmla="val -5775"/>
              <a:gd name="adj2" fmla="val 53903"/>
              <a:gd name="adj3" fmla="val 10577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4BA48C9-5316-4086-A514-C93FFEE9FAD7}"/>
              </a:ext>
            </a:extLst>
          </p:cNvPr>
          <p:cNvCxnSpPr>
            <a:stCxn id="24" idx="2"/>
            <a:endCxn id="27" idx="0"/>
          </p:cNvCxnSpPr>
          <p:nvPr/>
        </p:nvCxnSpPr>
        <p:spPr>
          <a:xfrm>
            <a:off x="6096000" y="3091319"/>
            <a:ext cx="0" cy="300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E400DF7-C983-49B0-A60F-B6917D601E79}"/>
              </a:ext>
            </a:extLst>
          </p:cNvPr>
          <p:cNvCxnSpPr>
            <a:cxnSpLocks/>
            <a:stCxn id="27" idx="2"/>
            <a:endCxn id="25" idx="0"/>
          </p:cNvCxnSpPr>
          <p:nvPr/>
        </p:nvCxnSpPr>
        <p:spPr>
          <a:xfrm>
            <a:off x="6096000" y="4655375"/>
            <a:ext cx="0" cy="300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71449"/>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Model</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2432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12</a:t>
            </a:fld>
            <a:endParaRPr lang="fr-FR"/>
          </a:p>
        </p:txBody>
      </p:sp>
      <p:sp>
        <p:nvSpPr>
          <p:cNvPr id="9" name="Content Placeholder 2">
            <a:extLst>
              <a:ext uri="{FF2B5EF4-FFF2-40B4-BE49-F238E27FC236}">
                <a16:creationId xmlns:a16="http://schemas.microsoft.com/office/drawing/2014/main" id="{471EC57E-D1E6-4EFF-8265-6411202B1306}"/>
              </a:ext>
            </a:extLst>
          </p:cNvPr>
          <p:cNvSpPr txBox="1">
            <a:spLocks/>
          </p:cNvSpPr>
          <p:nvPr/>
        </p:nvSpPr>
        <p:spPr>
          <a:xfrm>
            <a:off x="247174" y="3325603"/>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Tokens</a:t>
            </a:r>
          </a:p>
        </p:txBody>
      </p:sp>
      <p:sp>
        <p:nvSpPr>
          <p:cNvPr id="10" name="Content Placeholder 2">
            <a:extLst>
              <a:ext uri="{FF2B5EF4-FFF2-40B4-BE49-F238E27FC236}">
                <a16:creationId xmlns:a16="http://schemas.microsoft.com/office/drawing/2014/main" id="{E376E572-6008-484A-A79B-6A456F8C0941}"/>
              </a:ext>
            </a:extLst>
          </p:cNvPr>
          <p:cNvSpPr txBox="1">
            <a:spLocks/>
          </p:cNvSpPr>
          <p:nvPr/>
        </p:nvSpPr>
        <p:spPr>
          <a:xfrm>
            <a:off x="247174" y="3767323"/>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Segment</a:t>
            </a:r>
          </a:p>
        </p:txBody>
      </p:sp>
      <p:sp>
        <p:nvSpPr>
          <p:cNvPr id="11" name="Rectangle 10">
            <a:extLst>
              <a:ext uri="{FF2B5EF4-FFF2-40B4-BE49-F238E27FC236}">
                <a16:creationId xmlns:a16="http://schemas.microsoft.com/office/drawing/2014/main" id="{0563FB0D-92E4-41DB-B995-A9674AC024B7}"/>
              </a:ext>
            </a:extLst>
          </p:cNvPr>
          <p:cNvSpPr/>
          <p:nvPr/>
        </p:nvSpPr>
        <p:spPr>
          <a:xfrm>
            <a:off x="1423988" y="3843779"/>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 name="Rectangle 11">
            <a:extLst>
              <a:ext uri="{FF2B5EF4-FFF2-40B4-BE49-F238E27FC236}">
                <a16:creationId xmlns:a16="http://schemas.microsoft.com/office/drawing/2014/main" id="{5ADF0641-209F-4C3D-B7E8-B370045B9817}"/>
              </a:ext>
            </a:extLst>
          </p:cNvPr>
          <p:cNvSpPr/>
          <p:nvPr/>
        </p:nvSpPr>
        <p:spPr>
          <a:xfrm>
            <a:off x="1935861" y="3843779"/>
            <a:ext cx="2264092"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 name="Rectangle 12">
            <a:extLst>
              <a:ext uri="{FF2B5EF4-FFF2-40B4-BE49-F238E27FC236}">
                <a16:creationId xmlns:a16="http://schemas.microsoft.com/office/drawing/2014/main" id="{4E8B3E55-B512-4FDC-A83B-6BD607838F1C}"/>
              </a:ext>
            </a:extLst>
          </p:cNvPr>
          <p:cNvSpPr/>
          <p:nvPr/>
        </p:nvSpPr>
        <p:spPr>
          <a:xfrm>
            <a:off x="4199950" y="3843779"/>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 name="Rectangle 13">
            <a:extLst>
              <a:ext uri="{FF2B5EF4-FFF2-40B4-BE49-F238E27FC236}">
                <a16:creationId xmlns:a16="http://schemas.microsoft.com/office/drawing/2014/main" id="{14BDF0E5-91FC-438C-B621-E6CB665CADD9}"/>
              </a:ext>
            </a:extLst>
          </p:cNvPr>
          <p:cNvSpPr/>
          <p:nvPr/>
        </p:nvSpPr>
        <p:spPr>
          <a:xfrm>
            <a:off x="5181026" y="3843779"/>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7" name="Rectangle 16">
            <a:extLst>
              <a:ext uri="{FF2B5EF4-FFF2-40B4-BE49-F238E27FC236}">
                <a16:creationId xmlns:a16="http://schemas.microsoft.com/office/drawing/2014/main" id="{3A519CA1-70A8-4568-AAA6-BA697182F191}"/>
              </a:ext>
            </a:extLst>
          </p:cNvPr>
          <p:cNvSpPr/>
          <p:nvPr/>
        </p:nvSpPr>
        <p:spPr>
          <a:xfrm>
            <a:off x="5876921" y="3843778"/>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8" name="Rectangle 17">
            <a:extLst>
              <a:ext uri="{FF2B5EF4-FFF2-40B4-BE49-F238E27FC236}">
                <a16:creationId xmlns:a16="http://schemas.microsoft.com/office/drawing/2014/main" id="{A1A1C02E-9A04-421A-9E12-0ACFD885726C}"/>
              </a:ext>
            </a:extLst>
          </p:cNvPr>
          <p:cNvSpPr/>
          <p:nvPr/>
        </p:nvSpPr>
        <p:spPr>
          <a:xfrm>
            <a:off x="6857995" y="3843778"/>
            <a:ext cx="2264091"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9" name="Rectangle 18">
            <a:extLst>
              <a:ext uri="{FF2B5EF4-FFF2-40B4-BE49-F238E27FC236}">
                <a16:creationId xmlns:a16="http://schemas.microsoft.com/office/drawing/2014/main" id="{298F25AD-5B7E-4A17-9209-25E489C2A58D}"/>
              </a:ext>
            </a:extLst>
          </p:cNvPr>
          <p:cNvSpPr/>
          <p:nvPr/>
        </p:nvSpPr>
        <p:spPr>
          <a:xfrm>
            <a:off x="5526783" y="3843779"/>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0" name="Rectangle 19">
            <a:extLst>
              <a:ext uri="{FF2B5EF4-FFF2-40B4-BE49-F238E27FC236}">
                <a16:creationId xmlns:a16="http://schemas.microsoft.com/office/drawing/2014/main" id="{82065B8A-BC37-4EC0-83F1-223EABF7E346}"/>
              </a:ext>
            </a:extLst>
          </p:cNvPr>
          <p:cNvSpPr/>
          <p:nvPr/>
        </p:nvSpPr>
        <p:spPr>
          <a:xfrm>
            <a:off x="9122086" y="3843777"/>
            <a:ext cx="2293626"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1" name="Rectangle 20">
            <a:extLst>
              <a:ext uri="{FF2B5EF4-FFF2-40B4-BE49-F238E27FC236}">
                <a16:creationId xmlns:a16="http://schemas.microsoft.com/office/drawing/2014/main" id="{3DF085A0-7D47-44AE-981F-13C971153849}"/>
              </a:ext>
            </a:extLst>
          </p:cNvPr>
          <p:cNvSpPr/>
          <p:nvPr/>
        </p:nvSpPr>
        <p:spPr>
          <a:xfrm>
            <a:off x="1423988" y="3395981"/>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2" name="Rectangle 21">
            <a:extLst>
              <a:ext uri="{FF2B5EF4-FFF2-40B4-BE49-F238E27FC236}">
                <a16:creationId xmlns:a16="http://schemas.microsoft.com/office/drawing/2014/main" id="{96FF6770-6C76-4423-9601-55D40F40D312}"/>
              </a:ext>
            </a:extLst>
          </p:cNvPr>
          <p:cNvSpPr/>
          <p:nvPr/>
        </p:nvSpPr>
        <p:spPr>
          <a:xfrm>
            <a:off x="1935858" y="3395979"/>
            <a:ext cx="345759"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3" name="Rectangle 22">
            <a:extLst>
              <a:ext uri="{FF2B5EF4-FFF2-40B4-BE49-F238E27FC236}">
                <a16:creationId xmlns:a16="http://schemas.microsoft.com/office/drawing/2014/main" id="{4FBBA4BD-7FE1-4B2D-AA55-C92C207F2248}"/>
              </a:ext>
            </a:extLst>
          </p:cNvPr>
          <p:cNvSpPr/>
          <p:nvPr/>
        </p:nvSpPr>
        <p:spPr>
          <a:xfrm>
            <a:off x="4199948" y="3395979"/>
            <a:ext cx="345759"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4" name="Rectangle 23">
            <a:extLst>
              <a:ext uri="{FF2B5EF4-FFF2-40B4-BE49-F238E27FC236}">
                <a16:creationId xmlns:a16="http://schemas.microsoft.com/office/drawing/2014/main" id="{68340F55-4F95-4F02-B476-ED9680D2CA44}"/>
              </a:ext>
            </a:extLst>
          </p:cNvPr>
          <p:cNvSpPr/>
          <p:nvPr/>
        </p:nvSpPr>
        <p:spPr>
          <a:xfrm>
            <a:off x="5181026" y="3395981"/>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5" name="Rectangle 24">
            <a:extLst>
              <a:ext uri="{FF2B5EF4-FFF2-40B4-BE49-F238E27FC236}">
                <a16:creationId xmlns:a16="http://schemas.microsoft.com/office/drawing/2014/main" id="{F73CC196-DC47-4199-8C02-C3DBCC5BFEAE}"/>
              </a:ext>
            </a:extLst>
          </p:cNvPr>
          <p:cNvSpPr/>
          <p:nvPr/>
        </p:nvSpPr>
        <p:spPr>
          <a:xfrm>
            <a:off x="5876921" y="3395980"/>
            <a:ext cx="345757"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6" name="Rectangle 25">
            <a:extLst>
              <a:ext uri="{FF2B5EF4-FFF2-40B4-BE49-F238E27FC236}">
                <a16:creationId xmlns:a16="http://schemas.microsoft.com/office/drawing/2014/main" id="{BD6054EB-F02A-4331-9FF5-20AA82B43423}"/>
              </a:ext>
            </a:extLst>
          </p:cNvPr>
          <p:cNvSpPr/>
          <p:nvPr/>
        </p:nvSpPr>
        <p:spPr>
          <a:xfrm>
            <a:off x="6857995" y="3395980"/>
            <a:ext cx="345757"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7" name="Rectangle 26">
            <a:extLst>
              <a:ext uri="{FF2B5EF4-FFF2-40B4-BE49-F238E27FC236}">
                <a16:creationId xmlns:a16="http://schemas.microsoft.com/office/drawing/2014/main" id="{A6015D89-87C4-413A-9902-96842590D349}"/>
              </a:ext>
            </a:extLst>
          </p:cNvPr>
          <p:cNvSpPr/>
          <p:nvPr/>
        </p:nvSpPr>
        <p:spPr>
          <a:xfrm>
            <a:off x="5526783" y="3395981"/>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8" name="Rectangle 27">
            <a:extLst>
              <a:ext uri="{FF2B5EF4-FFF2-40B4-BE49-F238E27FC236}">
                <a16:creationId xmlns:a16="http://schemas.microsoft.com/office/drawing/2014/main" id="{887049BA-295C-4CDA-87AB-B308018EB877}"/>
              </a:ext>
            </a:extLst>
          </p:cNvPr>
          <p:cNvSpPr/>
          <p:nvPr/>
        </p:nvSpPr>
        <p:spPr>
          <a:xfrm>
            <a:off x="9122086" y="3395979"/>
            <a:ext cx="345757"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9" name="Rectangle 28">
            <a:extLst>
              <a:ext uri="{FF2B5EF4-FFF2-40B4-BE49-F238E27FC236}">
                <a16:creationId xmlns:a16="http://schemas.microsoft.com/office/drawing/2014/main" id="{6C54D6DB-6644-4F14-869B-FA69E53DD33E}"/>
              </a:ext>
            </a:extLst>
          </p:cNvPr>
          <p:cNvSpPr/>
          <p:nvPr/>
        </p:nvSpPr>
        <p:spPr>
          <a:xfrm>
            <a:off x="2281615" y="3395979"/>
            <a:ext cx="1918333"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0" name="Rectangle 29">
            <a:extLst>
              <a:ext uri="{FF2B5EF4-FFF2-40B4-BE49-F238E27FC236}">
                <a16:creationId xmlns:a16="http://schemas.microsoft.com/office/drawing/2014/main" id="{FBA49BA3-BF0F-45FF-9BE6-7466D4F4125F}"/>
              </a:ext>
            </a:extLst>
          </p:cNvPr>
          <p:cNvSpPr/>
          <p:nvPr/>
        </p:nvSpPr>
        <p:spPr>
          <a:xfrm>
            <a:off x="4545703" y="3395979"/>
            <a:ext cx="635321"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1" name="Rectangle 30">
            <a:extLst>
              <a:ext uri="{FF2B5EF4-FFF2-40B4-BE49-F238E27FC236}">
                <a16:creationId xmlns:a16="http://schemas.microsoft.com/office/drawing/2014/main" id="{CB243F65-D2DD-4356-AE85-F64295118377}"/>
              </a:ext>
            </a:extLst>
          </p:cNvPr>
          <p:cNvSpPr/>
          <p:nvPr/>
        </p:nvSpPr>
        <p:spPr>
          <a:xfrm>
            <a:off x="6222676" y="3395979"/>
            <a:ext cx="635319"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2" name="Rectangle 31">
            <a:extLst>
              <a:ext uri="{FF2B5EF4-FFF2-40B4-BE49-F238E27FC236}">
                <a16:creationId xmlns:a16="http://schemas.microsoft.com/office/drawing/2014/main" id="{A4F596BB-D89A-421F-956B-D59D7FB98E0C}"/>
              </a:ext>
            </a:extLst>
          </p:cNvPr>
          <p:cNvSpPr/>
          <p:nvPr/>
        </p:nvSpPr>
        <p:spPr>
          <a:xfrm>
            <a:off x="7203750" y="3395979"/>
            <a:ext cx="1918336"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3" name="Rectangle 32">
            <a:extLst>
              <a:ext uri="{FF2B5EF4-FFF2-40B4-BE49-F238E27FC236}">
                <a16:creationId xmlns:a16="http://schemas.microsoft.com/office/drawing/2014/main" id="{6EFC9390-A160-4E42-A526-C8B77AD1824C}"/>
              </a:ext>
            </a:extLst>
          </p:cNvPr>
          <p:cNvSpPr/>
          <p:nvPr/>
        </p:nvSpPr>
        <p:spPr>
          <a:xfrm>
            <a:off x="9467841" y="3395979"/>
            <a:ext cx="1602114" cy="275653"/>
          </a:xfrm>
          <a:prstGeom prst="rect">
            <a:avLst/>
          </a:prstGeom>
          <a:solidFill>
            <a:srgbClr val="DAA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6" name="Rectangle 35">
            <a:extLst>
              <a:ext uri="{FF2B5EF4-FFF2-40B4-BE49-F238E27FC236}">
                <a16:creationId xmlns:a16="http://schemas.microsoft.com/office/drawing/2014/main" id="{F9AA758A-7600-4DFB-9FE3-8EF23A66E715}"/>
              </a:ext>
            </a:extLst>
          </p:cNvPr>
          <p:cNvSpPr/>
          <p:nvPr/>
        </p:nvSpPr>
        <p:spPr>
          <a:xfrm>
            <a:off x="11069955" y="3395979"/>
            <a:ext cx="345757" cy="275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CMU Serif" panose="02000603000000000000" pitchFamily="2" charset="0"/>
                <a:ea typeface="CMU Serif" panose="02000603000000000000" pitchFamily="2" charset="0"/>
                <a:cs typeface="CMU Serif" panose="02000603000000000000" pitchFamily="2" charset="0"/>
              </a:rPr>
              <a:t>?</a:t>
            </a:r>
            <a:endParaRPr lang="fr-FR" dirty="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37" name="Content Placeholder 2">
            <a:extLst>
              <a:ext uri="{FF2B5EF4-FFF2-40B4-BE49-F238E27FC236}">
                <a16:creationId xmlns:a16="http://schemas.microsoft.com/office/drawing/2014/main" id="{36E248B3-F30B-4F9D-B0C6-D1CDE19B654F}"/>
              </a:ext>
            </a:extLst>
          </p:cNvPr>
          <p:cNvSpPr txBox="1">
            <a:spLocks/>
          </p:cNvSpPr>
          <p:nvPr/>
        </p:nvSpPr>
        <p:spPr>
          <a:xfrm>
            <a:off x="2616896" y="2930676"/>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P3</a:t>
            </a:r>
          </a:p>
        </p:txBody>
      </p:sp>
      <p:sp>
        <p:nvSpPr>
          <p:cNvPr id="38" name="Content Placeholder 2">
            <a:extLst>
              <a:ext uri="{FF2B5EF4-FFF2-40B4-BE49-F238E27FC236}">
                <a16:creationId xmlns:a16="http://schemas.microsoft.com/office/drawing/2014/main" id="{41D2196D-B4E0-44D9-B0D7-D893DDA3C675}"/>
              </a:ext>
            </a:extLst>
          </p:cNvPr>
          <p:cNvSpPr txBox="1">
            <a:spLocks/>
          </p:cNvSpPr>
          <p:nvPr/>
        </p:nvSpPr>
        <p:spPr>
          <a:xfrm>
            <a:off x="4199948" y="2930676"/>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Summaries</a:t>
            </a:r>
          </a:p>
        </p:txBody>
      </p:sp>
      <p:sp>
        <p:nvSpPr>
          <p:cNvPr id="39" name="Content Placeholder 2">
            <a:extLst>
              <a:ext uri="{FF2B5EF4-FFF2-40B4-BE49-F238E27FC236}">
                <a16:creationId xmlns:a16="http://schemas.microsoft.com/office/drawing/2014/main" id="{95387654-E04D-47E6-B9FC-C2F2F4876D6E}"/>
              </a:ext>
            </a:extLst>
          </p:cNvPr>
          <p:cNvSpPr txBox="1">
            <a:spLocks/>
          </p:cNvSpPr>
          <p:nvPr/>
        </p:nvSpPr>
        <p:spPr>
          <a:xfrm>
            <a:off x="7539033" y="2930676"/>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P1</a:t>
            </a:r>
          </a:p>
        </p:txBody>
      </p:sp>
      <p:sp>
        <p:nvSpPr>
          <p:cNvPr id="40" name="Content Placeholder 2">
            <a:extLst>
              <a:ext uri="{FF2B5EF4-FFF2-40B4-BE49-F238E27FC236}">
                <a16:creationId xmlns:a16="http://schemas.microsoft.com/office/drawing/2014/main" id="{D930ADEB-0471-4F3D-A6AB-DA8E367EEC84}"/>
              </a:ext>
            </a:extLst>
          </p:cNvPr>
          <p:cNvSpPr txBox="1">
            <a:spLocks/>
          </p:cNvSpPr>
          <p:nvPr/>
        </p:nvSpPr>
        <p:spPr>
          <a:xfrm>
            <a:off x="9817891" y="2930676"/>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p>
        </p:txBody>
      </p:sp>
      <p:sp>
        <p:nvSpPr>
          <p:cNvPr id="41" name="Content Placeholder 2">
            <a:extLst>
              <a:ext uri="{FF2B5EF4-FFF2-40B4-BE49-F238E27FC236}">
                <a16:creationId xmlns:a16="http://schemas.microsoft.com/office/drawing/2014/main" id="{A786C861-5831-40AA-9EA5-E8FB98012516}"/>
              </a:ext>
            </a:extLst>
          </p:cNvPr>
          <p:cNvSpPr txBox="1">
            <a:spLocks/>
          </p:cNvSpPr>
          <p:nvPr/>
        </p:nvSpPr>
        <p:spPr>
          <a:xfrm>
            <a:off x="5876920" y="2930676"/>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Entities</a:t>
            </a:r>
          </a:p>
        </p:txBody>
      </p:sp>
      <p:sp>
        <p:nvSpPr>
          <p:cNvPr id="42" name="Content Placeholder 2">
            <a:extLst>
              <a:ext uri="{FF2B5EF4-FFF2-40B4-BE49-F238E27FC236}">
                <a16:creationId xmlns:a16="http://schemas.microsoft.com/office/drawing/2014/main" id="{9DEB7DE1-46B1-4AEA-ADAE-59FD90103286}"/>
              </a:ext>
            </a:extLst>
          </p:cNvPr>
          <p:cNvSpPr txBox="1">
            <a:spLocks/>
          </p:cNvSpPr>
          <p:nvPr/>
        </p:nvSpPr>
        <p:spPr>
          <a:xfrm>
            <a:off x="5038434" y="2930676"/>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Theme</a:t>
            </a:r>
            <a:b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&amp; Size</a:t>
            </a:r>
          </a:p>
        </p:txBody>
      </p:sp>
    </p:spTree>
    <p:extLst>
      <p:ext uri="{BB962C8B-B14F-4D97-AF65-F5344CB8AC3E}">
        <p14:creationId xmlns:p14="http://schemas.microsoft.com/office/powerpoint/2010/main" val="357022031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Connector: Elbow 49">
            <a:extLst>
              <a:ext uri="{FF2B5EF4-FFF2-40B4-BE49-F238E27FC236}">
                <a16:creationId xmlns:a16="http://schemas.microsoft.com/office/drawing/2014/main" id="{0B1AB6A0-36BD-4F8A-850B-CBAEFA7B8EF9}"/>
              </a:ext>
            </a:extLst>
          </p:cNvPr>
          <p:cNvCxnSpPr>
            <a:cxnSpLocks/>
            <a:stCxn id="36" idx="2"/>
            <a:endCxn id="46" idx="0"/>
          </p:cNvCxnSpPr>
          <p:nvPr/>
        </p:nvCxnSpPr>
        <p:spPr>
          <a:xfrm rot="5400000">
            <a:off x="6082429" y="-1731406"/>
            <a:ext cx="1138493" cy="9182318"/>
          </a:xfrm>
          <a:prstGeom prst="bentConnector3">
            <a:avLst>
              <a:gd name="adj1" fmla="val 575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Model</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2432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13</a:t>
            </a:fld>
            <a:endParaRPr lang="fr-FR" dirty="0"/>
          </a:p>
        </p:txBody>
      </p:sp>
      <p:sp>
        <p:nvSpPr>
          <p:cNvPr id="9" name="Content Placeholder 2">
            <a:extLst>
              <a:ext uri="{FF2B5EF4-FFF2-40B4-BE49-F238E27FC236}">
                <a16:creationId xmlns:a16="http://schemas.microsoft.com/office/drawing/2014/main" id="{471EC57E-D1E6-4EFF-8265-6411202B1306}"/>
              </a:ext>
            </a:extLst>
          </p:cNvPr>
          <p:cNvSpPr txBox="1">
            <a:spLocks/>
          </p:cNvSpPr>
          <p:nvPr/>
        </p:nvSpPr>
        <p:spPr>
          <a:xfrm>
            <a:off x="247174" y="1944478"/>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Tokens</a:t>
            </a:r>
          </a:p>
        </p:txBody>
      </p:sp>
      <p:sp>
        <p:nvSpPr>
          <p:cNvPr id="10" name="Content Placeholder 2">
            <a:extLst>
              <a:ext uri="{FF2B5EF4-FFF2-40B4-BE49-F238E27FC236}">
                <a16:creationId xmlns:a16="http://schemas.microsoft.com/office/drawing/2014/main" id="{E376E572-6008-484A-A79B-6A456F8C0941}"/>
              </a:ext>
            </a:extLst>
          </p:cNvPr>
          <p:cNvSpPr txBox="1">
            <a:spLocks/>
          </p:cNvSpPr>
          <p:nvPr/>
        </p:nvSpPr>
        <p:spPr>
          <a:xfrm>
            <a:off x="247174" y="2386198"/>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Segment</a:t>
            </a:r>
          </a:p>
        </p:txBody>
      </p:sp>
      <p:sp>
        <p:nvSpPr>
          <p:cNvPr id="11" name="Rectangle 10">
            <a:extLst>
              <a:ext uri="{FF2B5EF4-FFF2-40B4-BE49-F238E27FC236}">
                <a16:creationId xmlns:a16="http://schemas.microsoft.com/office/drawing/2014/main" id="{0563FB0D-92E4-41DB-B995-A9674AC024B7}"/>
              </a:ext>
            </a:extLst>
          </p:cNvPr>
          <p:cNvSpPr/>
          <p:nvPr/>
        </p:nvSpPr>
        <p:spPr>
          <a:xfrm>
            <a:off x="1423988" y="2462654"/>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 name="Rectangle 11">
            <a:extLst>
              <a:ext uri="{FF2B5EF4-FFF2-40B4-BE49-F238E27FC236}">
                <a16:creationId xmlns:a16="http://schemas.microsoft.com/office/drawing/2014/main" id="{5ADF0641-209F-4C3D-B7E8-B370045B9817}"/>
              </a:ext>
            </a:extLst>
          </p:cNvPr>
          <p:cNvSpPr/>
          <p:nvPr/>
        </p:nvSpPr>
        <p:spPr>
          <a:xfrm>
            <a:off x="1935861" y="2462654"/>
            <a:ext cx="2264092"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 name="Rectangle 12">
            <a:extLst>
              <a:ext uri="{FF2B5EF4-FFF2-40B4-BE49-F238E27FC236}">
                <a16:creationId xmlns:a16="http://schemas.microsoft.com/office/drawing/2014/main" id="{4E8B3E55-B512-4FDC-A83B-6BD607838F1C}"/>
              </a:ext>
            </a:extLst>
          </p:cNvPr>
          <p:cNvSpPr/>
          <p:nvPr/>
        </p:nvSpPr>
        <p:spPr>
          <a:xfrm>
            <a:off x="4199950" y="2462654"/>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 name="Rectangle 13">
            <a:extLst>
              <a:ext uri="{FF2B5EF4-FFF2-40B4-BE49-F238E27FC236}">
                <a16:creationId xmlns:a16="http://schemas.microsoft.com/office/drawing/2014/main" id="{14BDF0E5-91FC-438C-B621-E6CB665CADD9}"/>
              </a:ext>
            </a:extLst>
          </p:cNvPr>
          <p:cNvSpPr/>
          <p:nvPr/>
        </p:nvSpPr>
        <p:spPr>
          <a:xfrm>
            <a:off x="5181026" y="2462654"/>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7" name="Rectangle 16">
            <a:extLst>
              <a:ext uri="{FF2B5EF4-FFF2-40B4-BE49-F238E27FC236}">
                <a16:creationId xmlns:a16="http://schemas.microsoft.com/office/drawing/2014/main" id="{3A519CA1-70A8-4568-AAA6-BA697182F191}"/>
              </a:ext>
            </a:extLst>
          </p:cNvPr>
          <p:cNvSpPr/>
          <p:nvPr/>
        </p:nvSpPr>
        <p:spPr>
          <a:xfrm>
            <a:off x="5876921" y="2462653"/>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8" name="Rectangle 17">
            <a:extLst>
              <a:ext uri="{FF2B5EF4-FFF2-40B4-BE49-F238E27FC236}">
                <a16:creationId xmlns:a16="http://schemas.microsoft.com/office/drawing/2014/main" id="{A1A1C02E-9A04-421A-9E12-0ACFD885726C}"/>
              </a:ext>
            </a:extLst>
          </p:cNvPr>
          <p:cNvSpPr/>
          <p:nvPr/>
        </p:nvSpPr>
        <p:spPr>
          <a:xfrm>
            <a:off x="6857995" y="2462653"/>
            <a:ext cx="2264091"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9" name="Rectangle 18">
            <a:extLst>
              <a:ext uri="{FF2B5EF4-FFF2-40B4-BE49-F238E27FC236}">
                <a16:creationId xmlns:a16="http://schemas.microsoft.com/office/drawing/2014/main" id="{298F25AD-5B7E-4A17-9209-25E489C2A58D}"/>
              </a:ext>
            </a:extLst>
          </p:cNvPr>
          <p:cNvSpPr/>
          <p:nvPr/>
        </p:nvSpPr>
        <p:spPr>
          <a:xfrm>
            <a:off x="5526783" y="2462654"/>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0" name="Rectangle 19">
            <a:extLst>
              <a:ext uri="{FF2B5EF4-FFF2-40B4-BE49-F238E27FC236}">
                <a16:creationId xmlns:a16="http://schemas.microsoft.com/office/drawing/2014/main" id="{82065B8A-BC37-4EC0-83F1-223EABF7E346}"/>
              </a:ext>
            </a:extLst>
          </p:cNvPr>
          <p:cNvSpPr/>
          <p:nvPr/>
        </p:nvSpPr>
        <p:spPr>
          <a:xfrm>
            <a:off x="9122086" y="2462652"/>
            <a:ext cx="2293626"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1" name="Rectangle 20">
            <a:extLst>
              <a:ext uri="{FF2B5EF4-FFF2-40B4-BE49-F238E27FC236}">
                <a16:creationId xmlns:a16="http://schemas.microsoft.com/office/drawing/2014/main" id="{3DF085A0-7D47-44AE-981F-13C971153849}"/>
              </a:ext>
            </a:extLst>
          </p:cNvPr>
          <p:cNvSpPr/>
          <p:nvPr/>
        </p:nvSpPr>
        <p:spPr>
          <a:xfrm>
            <a:off x="1423988" y="2014856"/>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2" name="Rectangle 21">
            <a:extLst>
              <a:ext uri="{FF2B5EF4-FFF2-40B4-BE49-F238E27FC236}">
                <a16:creationId xmlns:a16="http://schemas.microsoft.com/office/drawing/2014/main" id="{96FF6770-6C76-4423-9601-55D40F40D312}"/>
              </a:ext>
            </a:extLst>
          </p:cNvPr>
          <p:cNvSpPr/>
          <p:nvPr/>
        </p:nvSpPr>
        <p:spPr>
          <a:xfrm>
            <a:off x="1935858" y="2014854"/>
            <a:ext cx="345759"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3" name="Rectangle 22">
            <a:extLst>
              <a:ext uri="{FF2B5EF4-FFF2-40B4-BE49-F238E27FC236}">
                <a16:creationId xmlns:a16="http://schemas.microsoft.com/office/drawing/2014/main" id="{4FBBA4BD-7FE1-4B2D-AA55-C92C207F2248}"/>
              </a:ext>
            </a:extLst>
          </p:cNvPr>
          <p:cNvSpPr/>
          <p:nvPr/>
        </p:nvSpPr>
        <p:spPr>
          <a:xfrm>
            <a:off x="4199948" y="2014854"/>
            <a:ext cx="345759"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4" name="Rectangle 23">
            <a:extLst>
              <a:ext uri="{FF2B5EF4-FFF2-40B4-BE49-F238E27FC236}">
                <a16:creationId xmlns:a16="http://schemas.microsoft.com/office/drawing/2014/main" id="{68340F55-4F95-4F02-B476-ED9680D2CA44}"/>
              </a:ext>
            </a:extLst>
          </p:cNvPr>
          <p:cNvSpPr/>
          <p:nvPr/>
        </p:nvSpPr>
        <p:spPr>
          <a:xfrm>
            <a:off x="5181026" y="2014856"/>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5" name="Rectangle 24">
            <a:extLst>
              <a:ext uri="{FF2B5EF4-FFF2-40B4-BE49-F238E27FC236}">
                <a16:creationId xmlns:a16="http://schemas.microsoft.com/office/drawing/2014/main" id="{F73CC196-DC47-4199-8C02-C3DBCC5BFEAE}"/>
              </a:ext>
            </a:extLst>
          </p:cNvPr>
          <p:cNvSpPr/>
          <p:nvPr/>
        </p:nvSpPr>
        <p:spPr>
          <a:xfrm>
            <a:off x="5876921" y="2014855"/>
            <a:ext cx="345757"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6" name="Rectangle 25">
            <a:extLst>
              <a:ext uri="{FF2B5EF4-FFF2-40B4-BE49-F238E27FC236}">
                <a16:creationId xmlns:a16="http://schemas.microsoft.com/office/drawing/2014/main" id="{BD6054EB-F02A-4331-9FF5-20AA82B43423}"/>
              </a:ext>
            </a:extLst>
          </p:cNvPr>
          <p:cNvSpPr/>
          <p:nvPr/>
        </p:nvSpPr>
        <p:spPr>
          <a:xfrm>
            <a:off x="6857995" y="2014855"/>
            <a:ext cx="345757"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7" name="Rectangle 26">
            <a:extLst>
              <a:ext uri="{FF2B5EF4-FFF2-40B4-BE49-F238E27FC236}">
                <a16:creationId xmlns:a16="http://schemas.microsoft.com/office/drawing/2014/main" id="{A6015D89-87C4-413A-9902-96842590D349}"/>
              </a:ext>
            </a:extLst>
          </p:cNvPr>
          <p:cNvSpPr/>
          <p:nvPr/>
        </p:nvSpPr>
        <p:spPr>
          <a:xfrm>
            <a:off x="5526783" y="2014856"/>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8" name="Rectangle 27">
            <a:extLst>
              <a:ext uri="{FF2B5EF4-FFF2-40B4-BE49-F238E27FC236}">
                <a16:creationId xmlns:a16="http://schemas.microsoft.com/office/drawing/2014/main" id="{887049BA-295C-4CDA-87AB-B308018EB877}"/>
              </a:ext>
            </a:extLst>
          </p:cNvPr>
          <p:cNvSpPr/>
          <p:nvPr/>
        </p:nvSpPr>
        <p:spPr>
          <a:xfrm>
            <a:off x="9122086" y="2014854"/>
            <a:ext cx="345757"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9" name="Rectangle 28">
            <a:extLst>
              <a:ext uri="{FF2B5EF4-FFF2-40B4-BE49-F238E27FC236}">
                <a16:creationId xmlns:a16="http://schemas.microsoft.com/office/drawing/2014/main" id="{6C54D6DB-6644-4F14-869B-FA69E53DD33E}"/>
              </a:ext>
            </a:extLst>
          </p:cNvPr>
          <p:cNvSpPr/>
          <p:nvPr/>
        </p:nvSpPr>
        <p:spPr>
          <a:xfrm>
            <a:off x="2281615" y="2014854"/>
            <a:ext cx="1918333"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0" name="Rectangle 29">
            <a:extLst>
              <a:ext uri="{FF2B5EF4-FFF2-40B4-BE49-F238E27FC236}">
                <a16:creationId xmlns:a16="http://schemas.microsoft.com/office/drawing/2014/main" id="{FBA49BA3-BF0F-45FF-9BE6-7466D4F4125F}"/>
              </a:ext>
            </a:extLst>
          </p:cNvPr>
          <p:cNvSpPr/>
          <p:nvPr/>
        </p:nvSpPr>
        <p:spPr>
          <a:xfrm>
            <a:off x="4545703" y="2014854"/>
            <a:ext cx="635321"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1" name="Rectangle 30">
            <a:extLst>
              <a:ext uri="{FF2B5EF4-FFF2-40B4-BE49-F238E27FC236}">
                <a16:creationId xmlns:a16="http://schemas.microsoft.com/office/drawing/2014/main" id="{CB243F65-D2DD-4356-AE85-F64295118377}"/>
              </a:ext>
            </a:extLst>
          </p:cNvPr>
          <p:cNvSpPr/>
          <p:nvPr/>
        </p:nvSpPr>
        <p:spPr>
          <a:xfrm>
            <a:off x="6222676" y="2014854"/>
            <a:ext cx="635319"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2" name="Rectangle 31">
            <a:extLst>
              <a:ext uri="{FF2B5EF4-FFF2-40B4-BE49-F238E27FC236}">
                <a16:creationId xmlns:a16="http://schemas.microsoft.com/office/drawing/2014/main" id="{A4F596BB-D89A-421F-956B-D59D7FB98E0C}"/>
              </a:ext>
            </a:extLst>
          </p:cNvPr>
          <p:cNvSpPr/>
          <p:nvPr/>
        </p:nvSpPr>
        <p:spPr>
          <a:xfrm>
            <a:off x="7203750" y="2014854"/>
            <a:ext cx="1918336"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3" name="Rectangle 32">
            <a:extLst>
              <a:ext uri="{FF2B5EF4-FFF2-40B4-BE49-F238E27FC236}">
                <a16:creationId xmlns:a16="http://schemas.microsoft.com/office/drawing/2014/main" id="{6EFC9390-A160-4E42-A526-C8B77AD1824C}"/>
              </a:ext>
            </a:extLst>
          </p:cNvPr>
          <p:cNvSpPr/>
          <p:nvPr/>
        </p:nvSpPr>
        <p:spPr>
          <a:xfrm>
            <a:off x="9467841" y="2014854"/>
            <a:ext cx="1602114" cy="275653"/>
          </a:xfrm>
          <a:prstGeom prst="rect">
            <a:avLst/>
          </a:prstGeom>
          <a:solidFill>
            <a:srgbClr val="DAA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6" name="Rectangle 35">
            <a:extLst>
              <a:ext uri="{FF2B5EF4-FFF2-40B4-BE49-F238E27FC236}">
                <a16:creationId xmlns:a16="http://schemas.microsoft.com/office/drawing/2014/main" id="{F9AA758A-7600-4DFB-9FE3-8EF23A66E715}"/>
              </a:ext>
            </a:extLst>
          </p:cNvPr>
          <p:cNvSpPr/>
          <p:nvPr/>
        </p:nvSpPr>
        <p:spPr>
          <a:xfrm>
            <a:off x="11069955" y="2014854"/>
            <a:ext cx="345757" cy="275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CMU Serif" panose="02000603000000000000" pitchFamily="2" charset="0"/>
                <a:ea typeface="CMU Serif" panose="02000603000000000000" pitchFamily="2" charset="0"/>
                <a:cs typeface="CMU Serif" panose="02000603000000000000" pitchFamily="2" charset="0"/>
              </a:rPr>
              <a:t>?</a:t>
            </a:r>
            <a:endParaRPr lang="fr-FR" dirty="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37" name="Content Placeholder 2">
            <a:extLst>
              <a:ext uri="{FF2B5EF4-FFF2-40B4-BE49-F238E27FC236}">
                <a16:creationId xmlns:a16="http://schemas.microsoft.com/office/drawing/2014/main" id="{36E248B3-F30B-4F9D-B0C6-D1CDE19B654F}"/>
              </a:ext>
            </a:extLst>
          </p:cNvPr>
          <p:cNvSpPr txBox="1">
            <a:spLocks/>
          </p:cNvSpPr>
          <p:nvPr/>
        </p:nvSpPr>
        <p:spPr>
          <a:xfrm>
            <a:off x="2616896"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P3</a:t>
            </a:r>
          </a:p>
        </p:txBody>
      </p:sp>
      <p:sp>
        <p:nvSpPr>
          <p:cNvPr id="38" name="Content Placeholder 2">
            <a:extLst>
              <a:ext uri="{FF2B5EF4-FFF2-40B4-BE49-F238E27FC236}">
                <a16:creationId xmlns:a16="http://schemas.microsoft.com/office/drawing/2014/main" id="{41D2196D-B4E0-44D9-B0D7-D893DDA3C675}"/>
              </a:ext>
            </a:extLst>
          </p:cNvPr>
          <p:cNvSpPr txBox="1">
            <a:spLocks/>
          </p:cNvSpPr>
          <p:nvPr/>
        </p:nvSpPr>
        <p:spPr>
          <a:xfrm>
            <a:off x="4199948"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Summaries</a:t>
            </a:r>
          </a:p>
        </p:txBody>
      </p:sp>
      <p:sp>
        <p:nvSpPr>
          <p:cNvPr id="39" name="Content Placeholder 2">
            <a:extLst>
              <a:ext uri="{FF2B5EF4-FFF2-40B4-BE49-F238E27FC236}">
                <a16:creationId xmlns:a16="http://schemas.microsoft.com/office/drawing/2014/main" id="{95387654-E04D-47E6-B9FC-C2F2F4876D6E}"/>
              </a:ext>
            </a:extLst>
          </p:cNvPr>
          <p:cNvSpPr txBox="1">
            <a:spLocks/>
          </p:cNvSpPr>
          <p:nvPr/>
        </p:nvSpPr>
        <p:spPr>
          <a:xfrm>
            <a:off x="7539033"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P1</a:t>
            </a:r>
          </a:p>
        </p:txBody>
      </p:sp>
      <p:sp>
        <p:nvSpPr>
          <p:cNvPr id="40" name="Content Placeholder 2">
            <a:extLst>
              <a:ext uri="{FF2B5EF4-FFF2-40B4-BE49-F238E27FC236}">
                <a16:creationId xmlns:a16="http://schemas.microsoft.com/office/drawing/2014/main" id="{D930ADEB-0471-4F3D-A6AB-DA8E367EEC84}"/>
              </a:ext>
            </a:extLst>
          </p:cNvPr>
          <p:cNvSpPr txBox="1">
            <a:spLocks/>
          </p:cNvSpPr>
          <p:nvPr/>
        </p:nvSpPr>
        <p:spPr>
          <a:xfrm>
            <a:off x="9817891"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p>
        </p:txBody>
      </p:sp>
      <p:sp>
        <p:nvSpPr>
          <p:cNvPr id="41" name="Content Placeholder 2">
            <a:extLst>
              <a:ext uri="{FF2B5EF4-FFF2-40B4-BE49-F238E27FC236}">
                <a16:creationId xmlns:a16="http://schemas.microsoft.com/office/drawing/2014/main" id="{A786C861-5831-40AA-9EA5-E8FB98012516}"/>
              </a:ext>
            </a:extLst>
          </p:cNvPr>
          <p:cNvSpPr txBox="1">
            <a:spLocks/>
          </p:cNvSpPr>
          <p:nvPr/>
        </p:nvSpPr>
        <p:spPr>
          <a:xfrm>
            <a:off x="5876920"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Entities</a:t>
            </a:r>
          </a:p>
        </p:txBody>
      </p:sp>
      <p:sp>
        <p:nvSpPr>
          <p:cNvPr id="42" name="Content Placeholder 2">
            <a:extLst>
              <a:ext uri="{FF2B5EF4-FFF2-40B4-BE49-F238E27FC236}">
                <a16:creationId xmlns:a16="http://schemas.microsoft.com/office/drawing/2014/main" id="{9DEB7DE1-46B1-4AEA-ADAE-59FD90103286}"/>
              </a:ext>
            </a:extLst>
          </p:cNvPr>
          <p:cNvSpPr txBox="1">
            <a:spLocks/>
          </p:cNvSpPr>
          <p:nvPr/>
        </p:nvSpPr>
        <p:spPr>
          <a:xfrm>
            <a:off x="5038434"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Theme</a:t>
            </a:r>
            <a:b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&amp; Size</a:t>
            </a:r>
          </a:p>
        </p:txBody>
      </p:sp>
      <p:grpSp>
        <p:nvGrpSpPr>
          <p:cNvPr id="45" name="Group 44">
            <a:extLst>
              <a:ext uri="{FF2B5EF4-FFF2-40B4-BE49-F238E27FC236}">
                <a16:creationId xmlns:a16="http://schemas.microsoft.com/office/drawing/2014/main" id="{D62D2BDF-CE59-414F-9F0D-76CF439AF3B8}"/>
              </a:ext>
            </a:extLst>
          </p:cNvPr>
          <p:cNvGrpSpPr/>
          <p:nvPr/>
        </p:nvGrpSpPr>
        <p:grpSpPr>
          <a:xfrm>
            <a:off x="681296" y="3429000"/>
            <a:ext cx="2758440" cy="906910"/>
            <a:chOff x="4716780" y="4529707"/>
            <a:chExt cx="2758440" cy="906910"/>
          </a:xfrm>
        </p:grpSpPr>
        <p:sp>
          <p:nvSpPr>
            <p:cNvPr id="46" name="Rectangle: Rounded Corners 45">
              <a:extLst>
                <a:ext uri="{FF2B5EF4-FFF2-40B4-BE49-F238E27FC236}">
                  <a16:creationId xmlns:a16="http://schemas.microsoft.com/office/drawing/2014/main" id="{A7F86D71-4A9C-4D2A-BF71-FFBDD0DF79F9}"/>
                </a:ext>
              </a:extLst>
            </p:cNvPr>
            <p:cNvSpPr/>
            <p:nvPr/>
          </p:nvSpPr>
          <p:spPr>
            <a:xfrm>
              <a:off x="4716780" y="4529707"/>
              <a:ext cx="2758440" cy="90691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7" name="Picture 46">
              <a:extLst>
                <a:ext uri="{FF2B5EF4-FFF2-40B4-BE49-F238E27FC236}">
                  <a16:creationId xmlns:a16="http://schemas.microsoft.com/office/drawing/2014/main" id="{99ABCEEC-8739-4290-A36D-94242E7A3863}"/>
                </a:ext>
              </a:extLst>
            </p:cNvPr>
            <p:cNvPicPr>
              <a:picLocks noChangeAspect="1"/>
            </p:cNvPicPr>
            <p:nvPr/>
          </p:nvPicPr>
          <p:blipFill rotWithShape="1">
            <a:blip r:embed="rId2"/>
            <a:srcRect l="4684" t="12369" r="71389" b="12369"/>
            <a:stretch/>
          </p:blipFill>
          <p:spPr>
            <a:xfrm>
              <a:off x="4846319" y="4590798"/>
              <a:ext cx="784860" cy="784726"/>
            </a:xfrm>
            <a:prstGeom prst="rect">
              <a:avLst/>
            </a:prstGeom>
          </p:spPr>
        </p:pic>
        <p:pic>
          <p:nvPicPr>
            <p:cNvPr id="48" name="Picture 47">
              <a:extLst>
                <a:ext uri="{FF2B5EF4-FFF2-40B4-BE49-F238E27FC236}">
                  <a16:creationId xmlns:a16="http://schemas.microsoft.com/office/drawing/2014/main" id="{AE287BAE-C380-4328-A6FB-F8178A70E2FA}"/>
                </a:ext>
              </a:extLst>
            </p:cNvPr>
            <p:cNvPicPr>
              <a:picLocks noChangeAspect="1"/>
            </p:cNvPicPr>
            <p:nvPr/>
          </p:nvPicPr>
          <p:blipFill rotWithShape="1">
            <a:blip r:embed="rId2"/>
            <a:srcRect l="35848" t="28434" r="11885" b="28434"/>
            <a:stretch/>
          </p:blipFill>
          <p:spPr>
            <a:xfrm>
              <a:off x="5697473" y="4758304"/>
              <a:ext cx="1714500" cy="449714"/>
            </a:xfrm>
            <a:prstGeom prst="rect">
              <a:avLst/>
            </a:prstGeom>
          </p:spPr>
        </p:pic>
      </p:grpSp>
      <p:cxnSp>
        <p:nvCxnSpPr>
          <p:cNvPr id="55" name="Straight Arrow Connector 54">
            <a:extLst>
              <a:ext uri="{FF2B5EF4-FFF2-40B4-BE49-F238E27FC236}">
                <a16:creationId xmlns:a16="http://schemas.microsoft.com/office/drawing/2014/main" id="{6A25E16F-8F1E-41B7-BA88-433FF0C1D004}"/>
              </a:ext>
            </a:extLst>
          </p:cNvPr>
          <p:cNvCxnSpPr>
            <a:cxnSpLocks/>
            <a:stCxn id="46" idx="2"/>
          </p:cNvCxnSpPr>
          <p:nvPr/>
        </p:nvCxnSpPr>
        <p:spPr>
          <a:xfrm>
            <a:off x="2060516" y="4335910"/>
            <a:ext cx="0" cy="6170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E1E07613-9C75-4336-832F-5CCB2B59F94E}"/>
              </a:ext>
            </a:extLst>
          </p:cNvPr>
          <p:cNvSpPr txBox="1">
            <a:spLocks/>
          </p:cNvSpPr>
          <p:nvPr/>
        </p:nvSpPr>
        <p:spPr>
          <a:xfrm>
            <a:off x="1265492" y="5499633"/>
            <a:ext cx="1582095" cy="3700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Output Vector</a:t>
            </a:r>
          </a:p>
        </p:txBody>
      </p:sp>
      <p:grpSp>
        <p:nvGrpSpPr>
          <p:cNvPr id="73" name="Group 72">
            <a:extLst>
              <a:ext uri="{FF2B5EF4-FFF2-40B4-BE49-F238E27FC236}">
                <a16:creationId xmlns:a16="http://schemas.microsoft.com/office/drawing/2014/main" id="{C924244E-4545-4798-905C-5FFB60CEF7D1}"/>
              </a:ext>
            </a:extLst>
          </p:cNvPr>
          <p:cNvGrpSpPr/>
          <p:nvPr/>
        </p:nvGrpSpPr>
        <p:grpSpPr>
          <a:xfrm>
            <a:off x="953871" y="5082602"/>
            <a:ext cx="2205338" cy="275653"/>
            <a:chOff x="1791813" y="5170622"/>
            <a:chExt cx="2205338" cy="275653"/>
          </a:xfrm>
        </p:grpSpPr>
        <p:sp>
          <p:nvSpPr>
            <p:cNvPr id="61" name="Rectangle 60">
              <a:extLst>
                <a:ext uri="{FF2B5EF4-FFF2-40B4-BE49-F238E27FC236}">
                  <a16:creationId xmlns:a16="http://schemas.microsoft.com/office/drawing/2014/main" id="{9C27869D-6BEB-4EFE-B9FB-F34E881F51B8}"/>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66" name="Rectangle 65">
              <a:extLst>
                <a:ext uri="{FF2B5EF4-FFF2-40B4-BE49-F238E27FC236}">
                  <a16:creationId xmlns:a16="http://schemas.microsoft.com/office/drawing/2014/main" id="{199B7235-BC1B-4E52-B641-CB25BD632C9C}"/>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67" name="Rectangle 66">
              <a:extLst>
                <a:ext uri="{FF2B5EF4-FFF2-40B4-BE49-F238E27FC236}">
                  <a16:creationId xmlns:a16="http://schemas.microsoft.com/office/drawing/2014/main" id="{C3E3B26B-3E57-4FA0-A72A-73671323086E}"/>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68" name="Rectangle 67">
              <a:extLst>
                <a:ext uri="{FF2B5EF4-FFF2-40B4-BE49-F238E27FC236}">
                  <a16:creationId xmlns:a16="http://schemas.microsoft.com/office/drawing/2014/main" id="{FA9406C5-4690-4951-B6DB-D55191D86087}"/>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69" name="Rectangle 68">
              <a:extLst>
                <a:ext uri="{FF2B5EF4-FFF2-40B4-BE49-F238E27FC236}">
                  <a16:creationId xmlns:a16="http://schemas.microsoft.com/office/drawing/2014/main" id="{B188797C-38BE-4345-8059-5EAFA7EEDAE6}"/>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0" name="Rectangle 69">
              <a:extLst>
                <a:ext uri="{FF2B5EF4-FFF2-40B4-BE49-F238E27FC236}">
                  <a16:creationId xmlns:a16="http://schemas.microsoft.com/office/drawing/2014/main" id="{9A2F548C-AAB4-42C3-8FC5-E745E0D5AC2D}"/>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1" name="Rectangle 70">
              <a:extLst>
                <a:ext uri="{FF2B5EF4-FFF2-40B4-BE49-F238E27FC236}">
                  <a16:creationId xmlns:a16="http://schemas.microsoft.com/office/drawing/2014/main" id="{1C182309-C5BE-4C96-BA9D-5833AD217B50}"/>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2" name="Rectangle 71">
              <a:extLst>
                <a:ext uri="{FF2B5EF4-FFF2-40B4-BE49-F238E27FC236}">
                  <a16:creationId xmlns:a16="http://schemas.microsoft.com/office/drawing/2014/main" id="{D7E026B0-663E-46CA-A129-AB3A716E49A5}"/>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nvGrpSpPr>
          <p:cNvPr id="179" name="Group 178">
            <a:extLst>
              <a:ext uri="{FF2B5EF4-FFF2-40B4-BE49-F238E27FC236}">
                <a16:creationId xmlns:a16="http://schemas.microsoft.com/office/drawing/2014/main" id="{CD1C9311-DEC4-495B-9FE9-44E43551AC6D}"/>
              </a:ext>
            </a:extLst>
          </p:cNvPr>
          <p:cNvGrpSpPr/>
          <p:nvPr/>
        </p:nvGrpSpPr>
        <p:grpSpPr>
          <a:xfrm>
            <a:off x="4245307" y="4414911"/>
            <a:ext cx="1777842" cy="1611033"/>
            <a:chOff x="5450282" y="4136990"/>
            <a:chExt cx="2205338" cy="1998418"/>
          </a:xfrm>
        </p:grpSpPr>
        <p:grpSp>
          <p:nvGrpSpPr>
            <p:cNvPr id="120" name="Group 119">
              <a:extLst>
                <a:ext uri="{FF2B5EF4-FFF2-40B4-BE49-F238E27FC236}">
                  <a16:creationId xmlns:a16="http://schemas.microsoft.com/office/drawing/2014/main" id="{EFC96988-C1E8-4E11-9FC0-83DB83FC203A}"/>
                </a:ext>
              </a:extLst>
            </p:cNvPr>
            <p:cNvGrpSpPr/>
            <p:nvPr/>
          </p:nvGrpSpPr>
          <p:grpSpPr>
            <a:xfrm>
              <a:off x="5450282" y="4136990"/>
              <a:ext cx="2205338" cy="826959"/>
              <a:chOff x="5450282" y="4136990"/>
              <a:chExt cx="2205338" cy="826959"/>
            </a:xfrm>
          </p:grpSpPr>
          <p:grpSp>
            <p:nvGrpSpPr>
              <p:cNvPr id="75" name="Group 74">
                <a:extLst>
                  <a:ext uri="{FF2B5EF4-FFF2-40B4-BE49-F238E27FC236}">
                    <a16:creationId xmlns:a16="http://schemas.microsoft.com/office/drawing/2014/main" id="{ACE267B7-7239-4E40-8B98-8A48692AD87E}"/>
                  </a:ext>
                </a:extLst>
              </p:cNvPr>
              <p:cNvGrpSpPr/>
              <p:nvPr/>
            </p:nvGrpSpPr>
            <p:grpSpPr>
              <a:xfrm>
                <a:off x="5450282" y="4136990"/>
                <a:ext cx="2205338" cy="275653"/>
                <a:chOff x="1791813" y="5170622"/>
                <a:chExt cx="2205338" cy="275653"/>
              </a:xfrm>
            </p:grpSpPr>
            <p:sp>
              <p:nvSpPr>
                <p:cNvPr id="76" name="Rectangle 75">
                  <a:extLst>
                    <a:ext uri="{FF2B5EF4-FFF2-40B4-BE49-F238E27FC236}">
                      <a16:creationId xmlns:a16="http://schemas.microsoft.com/office/drawing/2014/main" id="{E20E9906-9B9E-41E0-AEA8-2D63FF56BBEC}"/>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7" name="Rectangle 76">
                  <a:extLst>
                    <a:ext uri="{FF2B5EF4-FFF2-40B4-BE49-F238E27FC236}">
                      <a16:creationId xmlns:a16="http://schemas.microsoft.com/office/drawing/2014/main" id="{7AFCA612-666C-4400-B761-3C0AF7366C24}"/>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8" name="Rectangle 77">
                  <a:extLst>
                    <a:ext uri="{FF2B5EF4-FFF2-40B4-BE49-F238E27FC236}">
                      <a16:creationId xmlns:a16="http://schemas.microsoft.com/office/drawing/2014/main" id="{18EB2C7B-4BDD-4B42-9EFA-CEC9C3ED6802}"/>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79" name="Rectangle 78">
                  <a:extLst>
                    <a:ext uri="{FF2B5EF4-FFF2-40B4-BE49-F238E27FC236}">
                      <a16:creationId xmlns:a16="http://schemas.microsoft.com/office/drawing/2014/main" id="{D4A8D4F5-143F-4F0A-8FB0-F063E9964E1C}"/>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0" name="Rectangle 79">
                  <a:extLst>
                    <a:ext uri="{FF2B5EF4-FFF2-40B4-BE49-F238E27FC236}">
                      <a16:creationId xmlns:a16="http://schemas.microsoft.com/office/drawing/2014/main" id="{6D10656F-ECB7-4A67-A5DD-A6A8CDCEE041}"/>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1" name="Rectangle 80">
                  <a:extLst>
                    <a:ext uri="{FF2B5EF4-FFF2-40B4-BE49-F238E27FC236}">
                      <a16:creationId xmlns:a16="http://schemas.microsoft.com/office/drawing/2014/main" id="{D5D8DE69-3A7B-4B79-8DB0-76DB2648907C}"/>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2" name="Rectangle 81">
                  <a:extLst>
                    <a:ext uri="{FF2B5EF4-FFF2-40B4-BE49-F238E27FC236}">
                      <a16:creationId xmlns:a16="http://schemas.microsoft.com/office/drawing/2014/main" id="{C8B03365-6690-4749-B616-502CD5449815}"/>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3" name="Rectangle 82">
                  <a:extLst>
                    <a:ext uri="{FF2B5EF4-FFF2-40B4-BE49-F238E27FC236}">
                      <a16:creationId xmlns:a16="http://schemas.microsoft.com/office/drawing/2014/main" id="{71BB275D-1735-4B03-81B9-90C85BAA72C7}"/>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nvGrpSpPr>
              <p:cNvPr id="84" name="Group 83">
                <a:extLst>
                  <a:ext uri="{FF2B5EF4-FFF2-40B4-BE49-F238E27FC236}">
                    <a16:creationId xmlns:a16="http://schemas.microsoft.com/office/drawing/2014/main" id="{E0ED5A95-FED1-48B7-9D00-644BDFE6FBC2}"/>
                  </a:ext>
                </a:extLst>
              </p:cNvPr>
              <p:cNvGrpSpPr/>
              <p:nvPr/>
            </p:nvGrpSpPr>
            <p:grpSpPr>
              <a:xfrm>
                <a:off x="5450282" y="4412643"/>
                <a:ext cx="2205338" cy="275653"/>
                <a:chOff x="1791813" y="5170622"/>
                <a:chExt cx="2205338" cy="275653"/>
              </a:xfrm>
            </p:grpSpPr>
            <p:sp>
              <p:nvSpPr>
                <p:cNvPr id="85" name="Rectangle 84">
                  <a:extLst>
                    <a:ext uri="{FF2B5EF4-FFF2-40B4-BE49-F238E27FC236}">
                      <a16:creationId xmlns:a16="http://schemas.microsoft.com/office/drawing/2014/main" id="{B073080F-C8DE-43EA-B8AA-3AF025F235DB}"/>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6" name="Rectangle 85">
                  <a:extLst>
                    <a:ext uri="{FF2B5EF4-FFF2-40B4-BE49-F238E27FC236}">
                      <a16:creationId xmlns:a16="http://schemas.microsoft.com/office/drawing/2014/main" id="{64FDFC63-279C-492E-AC57-264F108F3DCC}"/>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7" name="Rectangle 86">
                  <a:extLst>
                    <a:ext uri="{FF2B5EF4-FFF2-40B4-BE49-F238E27FC236}">
                      <a16:creationId xmlns:a16="http://schemas.microsoft.com/office/drawing/2014/main" id="{8A95C42B-42C3-4F4B-B254-D442FAB09689}"/>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8" name="Rectangle 87">
                  <a:extLst>
                    <a:ext uri="{FF2B5EF4-FFF2-40B4-BE49-F238E27FC236}">
                      <a16:creationId xmlns:a16="http://schemas.microsoft.com/office/drawing/2014/main" id="{3DD0557D-FF48-4038-A6DA-7DAFC52520C2}"/>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89" name="Rectangle 88">
                  <a:extLst>
                    <a:ext uri="{FF2B5EF4-FFF2-40B4-BE49-F238E27FC236}">
                      <a16:creationId xmlns:a16="http://schemas.microsoft.com/office/drawing/2014/main" id="{470C551D-EB91-4D2B-8102-BED3BCA5A3C1}"/>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0" name="Rectangle 89">
                  <a:extLst>
                    <a:ext uri="{FF2B5EF4-FFF2-40B4-BE49-F238E27FC236}">
                      <a16:creationId xmlns:a16="http://schemas.microsoft.com/office/drawing/2014/main" id="{A7C580E5-48F7-47A0-A85A-47C0AB8B2A27}"/>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1" name="Rectangle 90">
                  <a:extLst>
                    <a:ext uri="{FF2B5EF4-FFF2-40B4-BE49-F238E27FC236}">
                      <a16:creationId xmlns:a16="http://schemas.microsoft.com/office/drawing/2014/main" id="{A8B78E6F-958B-4E60-AAE4-332647DC2715}"/>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2" name="Rectangle 91">
                  <a:extLst>
                    <a:ext uri="{FF2B5EF4-FFF2-40B4-BE49-F238E27FC236}">
                      <a16:creationId xmlns:a16="http://schemas.microsoft.com/office/drawing/2014/main" id="{8D6D3C41-3644-436C-902D-60B035976A5B}"/>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nvGrpSpPr>
              <p:cNvPr id="93" name="Group 92">
                <a:extLst>
                  <a:ext uri="{FF2B5EF4-FFF2-40B4-BE49-F238E27FC236}">
                    <a16:creationId xmlns:a16="http://schemas.microsoft.com/office/drawing/2014/main" id="{ED1DAE72-AD04-4E8B-B828-5E5C983FD6EE}"/>
                  </a:ext>
                </a:extLst>
              </p:cNvPr>
              <p:cNvGrpSpPr/>
              <p:nvPr/>
            </p:nvGrpSpPr>
            <p:grpSpPr>
              <a:xfrm>
                <a:off x="5450282" y="4688296"/>
                <a:ext cx="2205338" cy="275653"/>
                <a:chOff x="1791813" y="5170622"/>
                <a:chExt cx="2205338" cy="275653"/>
              </a:xfrm>
            </p:grpSpPr>
            <p:sp>
              <p:nvSpPr>
                <p:cNvPr id="94" name="Rectangle 93">
                  <a:extLst>
                    <a:ext uri="{FF2B5EF4-FFF2-40B4-BE49-F238E27FC236}">
                      <a16:creationId xmlns:a16="http://schemas.microsoft.com/office/drawing/2014/main" id="{44F1C245-2496-4219-B8C3-1249FB92AFA3}"/>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5" name="Rectangle 94">
                  <a:extLst>
                    <a:ext uri="{FF2B5EF4-FFF2-40B4-BE49-F238E27FC236}">
                      <a16:creationId xmlns:a16="http://schemas.microsoft.com/office/drawing/2014/main" id="{9DE7A580-EA51-41DD-A7B6-3F71BD797A65}"/>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6" name="Rectangle 95">
                  <a:extLst>
                    <a:ext uri="{FF2B5EF4-FFF2-40B4-BE49-F238E27FC236}">
                      <a16:creationId xmlns:a16="http://schemas.microsoft.com/office/drawing/2014/main" id="{C8D29677-9FAF-4052-8AB8-9E5CCA0BF95A}"/>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7" name="Rectangle 96">
                  <a:extLst>
                    <a:ext uri="{FF2B5EF4-FFF2-40B4-BE49-F238E27FC236}">
                      <a16:creationId xmlns:a16="http://schemas.microsoft.com/office/drawing/2014/main" id="{D043DEBD-8A6F-4D10-B577-03C243D04F8F}"/>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8" name="Rectangle 97">
                  <a:extLst>
                    <a:ext uri="{FF2B5EF4-FFF2-40B4-BE49-F238E27FC236}">
                      <a16:creationId xmlns:a16="http://schemas.microsoft.com/office/drawing/2014/main" id="{A5236290-0901-4046-A914-B08C98153700}"/>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99" name="Rectangle 98">
                  <a:extLst>
                    <a:ext uri="{FF2B5EF4-FFF2-40B4-BE49-F238E27FC236}">
                      <a16:creationId xmlns:a16="http://schemas.microsoft.com/office/drawing/2014/main" id="{31F4FDF2-29C7-4C9C-B065-0146E4AB9632}"/>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00" name="Rectangle 99">
                  <a:extLst>
                    <a:ext uri="{FF2B5EF4-FFF2-40B4-BE49-F238E27FC236}">
                      <a16:creationId xmlns:a16="http://schemas.microsoft.com/office/drawing/2014/main" id="{5B0725FE-4002-4863-BDB9-58180B2C10F5}"/>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01" name="Rectangle 100">
                  <a:extLst>
                    <a:ext uri="{FF2B5EF4-FFF2-40B4-BE49-F238E27FC236}">
                      <a16:creationId xmlns:a16="http://schemas.microsoft.com/office/drawing/2014/main" id="{2E37080D-5778-4151-956D-2FCB04C06FA9}"/>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grpSp>
          <p:nvGrpSpPr>
            <p:cNvPr id="121" name="Group 120">
              <a:extLst>
                <a:ext uri="{FF2B5EF4-FFF2-40B4-BE49-F238E27FC236}">
                  <a16:creationId xmlns:a16="http://schemas.microsoft.com/office/drawing/2014/main" id="{6F79C1BB-2E14-4BB1-931A-B0836958A712}"/>
                </a:ext>
              </a:extLst>
            </p:cNvPr>
            <p:cNvGrpSpPr/>
            <p:nvPr/>
          </p:nvGrpSpPr>
          <p:grpSpPr>
            <a:xfrm>
              <a:off x="5450282" y="5308449"/>
              <a:ext cx="2205338" cy="826959"/>
              <a:chOff x="5450282" y="4136990"/>
              <a:chExt cx="2205338" cy="826959"/>
            </a:xfrm>
          </p:grpSpPr>
          <p:grpSp>
            <p:nvGrpSpPr>
              <p:cNvPr id="122" name="Group 121">
                <a:extLst>
                  <a:ext uri="{FF2B5EF4-FFF2-40B4-BE49-F238E27FC236}">
                    <a16:creationId xmlns:a16="http://schemas.microsoft.com/office/drawing/2014/main" id="{6083E054-1E05-4D85-8590-79C5D3275A86}"/>
                  </a:ext>
                </a:extLst>
              </p:cNvPr>
              <p:cNvGrpSpPr/>
              <p:nvPr/>
            </p:nvGrpSpPr>
            <p:grpSpPr>
              <a:xfrm>
                <a:off x="5450282" y="4136990"/>
                <a:ext cx="2205338" cy="275653"/>
                <a:chOff x="1791813" y="5170622"/>
                <a:chExt cx="2205338" cy="275653"/>
              </a:xfrm>
            </p:grpSpPr>
            <p:sp>
              <p:nvSpPr>
                <p:cNvPr id="141" name="Rectangle 140">
                  <a:extLst>
                    <a:ext uri="{FF2B5EF4-FFF2-40B4-BE49-F238E27FC236}">
                      <a16:creationId xmlns:a16="http://schemas.microsoft.com/office/drawing/2014/main" id="{0D91A818-786F-4EA0-AAFE-068A423536D9}"/>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2" name="Rectangle 141">
                  <a:extLst>
                    <a:ext uri="{FF2B5EF4-FFF2-40B4-BE49-F238E27FC236}">
                      <a16:creationId xmlns:a16="http://schemas.microsoft.com/office/drawing/2014/main" id="{4281BBF8-8A27-4C78-A4EA-1C68A6E6687C}"/>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3" name="Rectangle 142">
                  <a:extLst>
                    <a:ext uri="{FF2B5EF4-FFF2-40B4-BE49-F238E27FC236}">
                      <a16:creationId xmlns:a16="http://schemas.microsoft.com/office/drawing/2014/main" id="{482B646F-749C-4ADC-B754-4D19F61F4FD6}"/>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4" name="Rectangle 143">
                  <a:extLst>
                    <a:ext uri="{FF2B5EF4-FFF2-40B4-BE49-F238E27FC236}">
                      <a16:creationId xmlns:a16="http://schemas.microsoft.com/office/drawing/2014/main" id="{6568ED34-1FF1-4CB6-A8AF-69BFBCDB1439}"/>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5" name="Rectangle 144">
                  <a:extLst>
                    <a:ext uri="{FF2B5EF4-FFF2-40B4-BE49-F238E27FC236}">
                      <a16:creationId xmlns:a16="http://schemas.microsoft.com/office/drawing/2014/main" id="{67B18CE5-A177-4519-A70D-3B6138D18FDA}"/>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6" name="Rectangle 145">
                  <a:extLst>
                    <a:ext uri="{FF2B5EF4-FFF2-40B4-BE49-F238E27FC236}">
                      <a16:creationId xmlns:a16="http://schemas.microsoft.com/office/drawing/2014/main" id="{F5325B4E-2BDC-4E7C-A200-52A580F55D58}"/>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7" name="Rectangle 146">
                  <a:extLst>
                    <a:ext uri="{FF2B5EF4-FFF2-40B4-BE49-F238E27FC236}">
                      <a16:creationId xmlns:a16="http://schemas.microsoft.com/office/drawing/2014/main" id="{49F58C05-8EB8-47A2-9201-FAB732DE4648}"/>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8" name="Rectangle 147">
                  <a:extLst>
                    <a:ext uri="{FF2B5EF4-FFF2-40B4-BE49-F238E27FC236}">
                      <a16:creationId xmlns:a16="http://schemas.microsoft.com/office/drawing/2014/main" id="{FD6FA77B-EA7C-4712-8954-A7D7BC308335}"/>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nvGrpSpPr>
              <p:cNvPr id="123" name="Group 122">
                <a:extLst>
                  <a:ext uri="{FF2B5EF4-FFF2-40B4-BE49-F238E27FC236}">
                    <a16:creationId xmlns:a16="http://schemas.microsoft.com/office/drawing/2014/main" id="{720B80E6-5641-4DED-A673-028D11CF9B45}"/>
                  </a:ext>
                </a:extLst>
              </p:cNvPr>
              <p:cNvGrpSpPr/>
              <p:nvPr/>
            </p:nvGrpSpPr>
            <p:grpSpPr>
              <a:xfrm>
                <a:off x="5450282" y="4412643"/>
                <a:ext cx="2205338" cy="275653"/>
                <a:chOff x="1791813" y="5170622"/>
                <a:chExt cx="2205338" cy="275653"/>
              </a:xfrm>
            </p:grpSpPr>
            <p:sp>
              <p:nvSpPr>
                <p:cNvPr id="133" name="Rectangle 132">
                  <a:extLst>
                    <a:ext uri="{FF2B5EF4-FFF2-40B4-BE49-F238E27FC236}">
                      <a16:creationId xmlns:a16="http://schemas.microsoft.com/office/drawing/2014/main" id="{CF397E44-278E-4E3A-8ABF-200FF03BACCB}"/>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4" name="Rectangle 133">
                  <a:extLst>
                    <a:ext uri="{FF2B5EF4-FFF2-40B4-BE49-F238E27FC236}">
                      <a16:creationId xmlns:a16="http://schemas.microsoft.com/office/drawing/2014/main" id="{1500DA3E-2462-4143-ABCA-2C26460C1EA2}"/>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5" name="Rectangle 134">
                  <a:extLst>
                    <a:ext uri="{FF2B5EF4-FFF2-40B4-BE49-F238E27FC236}">
                      <a16:creationId xmlns:a16="http://schemas.microsoft.com/office/drawing/2014/main" id="{2C6E1A91-6FF3-4FAC-BA48-E25685241872}"/>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6" name="Rectangle 135">
                  <a:extLst>
                    <a:ext uri="{FF2B5EF4-FFF2-40B4-BE49-F238E27FC236}">
                      <a16:creationId xmlns:a16="http://schemas.microsoft.com/office/drawing/2014/main" id="{FE56747D-0B52-48D6-A3E8-F7EB4FCFF724}"/>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7" name="Rectangle 136">
                  <a:extLst>
                    <a:ext uri="{FF2B5EF4-FFF2-40B4-BE49-F238E27FC236}">
                      <a16:creationId xmlns:a16="http://schemas.microsoft.com/office/drawing/2014/main" id="{29EA8804-888E-4BA7-A37F-F302EF54F7F7}"/>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8" name="Rectangle 137">
                  <a:extLst>
                    <a:ext uri="{FF2B5EF4-FFF2-40B4-BE49-F238E27FC236}">
                      <a16:creationId xmlns:a16="http://schemas.microsoft.com/office/drawing/2014/main" id="{2BFB14CD-CE67-49F3-8181-830F9AB027D2}"/>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9" name="Rectangle 138">
                  <a:extLst>
                    <a:ext uri="{FF2B5EF4-FFF2-40B4-BE49-F238E27FC236}">
                      <a16:creationId xmlns:a16="http://schemas.microsoft.com/office/drawing/2014/main" id="{E51847CF-6E55-45D9-8DC8-0E4D60FBB193}"/>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0" name="Rectangle 139">
                  <a:extLst>
                    <a:ext uri="{FF2B5EF4-FFF2-40B4-BE49-F238E27FC236}">
                      <a16:creationId xmlns:a16="http://schemas.microsoft.com/office/drawing/2014/main" id="{615CCE4E-F9A6-47DB-9916-05F85CB6D908}"/>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nvGrpSpPr>
              <p:cNvPr id="124" name="Group 123">
                <a:extLst>
                  <a:ext uri="{FF2B5EF4-FFF2-40B4-BE49-F238E27FC236}">
                    <a16:creationId xmlns:a16="http://schemas.microsoft.com/office/drawing/2014/main" id="{6ABBAE8A-EC8B-4489-8CFD-47C79C2ABD91}"/>
                  </a:ext>
                </a:extLst>
              </p:cNvPr>
              <p:cNvGrpSpPr/>
              <p:nvPr/>
            </p:nvGrpSpPr>
            <p:grpSpPr>
              <a:xfrm>
                <a:off x="5450282" y="4688296"/>
                <a:ext cx="2205338" cy="275653"/>
                <a:chOff x="1791813" y="5170622"/>
                <a:chExt cx="2205338" cy="275653"/>
              </a:xfrm>
            </p:grpSpPr>
            <p:sp>
              <p:nvSpPr>
                <p:cNvPr id="125" name="Rectangle 124">
                  <a:extLst>
                    <a:ext uri="{FF2B5EF4-FFF2-40B4-BE49-F238E27FC236}">
                      <a16:creationId xmlns:a16="http://schemas.microsoft.com/office/drawing/2014/main" id="{7FFA4BD3-2EF2-4026-B28C-E509A812E5AB}"/>
                    </a:ext>
                  </a:extLst>
                </p:cNvPr>
                <p:cNvSpPr/>
                <p:nvPr/>
              </p:nvSpPr>
              <p:spPr>
                <a:xfrm>
                  <a:off x="179181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6" name="Rectangle 125">
                  <a:extLst>
                    <a:ext uri="{FF2B5EF4-FFF2-40B4-BE49-F238E27FC236}">
                      <a16:creationId xmlns:a16="http://schemas.microsoft.com/office/drawing/2014/main" id="{24F34DD6-0FBA-4907-9922-66752D79539B}"/>
                    </a:ext>
                  </a:extLst>
                </p:cNvPr>
                <p:cNvSpPr/>
                <p:nvPr/>
              </p:nvSpPr>
              <p:spPr>
                <a:xfrm>
                  <a:off x="206660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7" name="Rectangle 126">
                  <a:extLst>
                    <a:ext uri="{FF2B5EF4-FFF2-40B4-BE49-F238E27FC236}">
                      <a16:creationId xmlns:a16="http://schemas.microsoft.com/office/drawing/2014/main" id="{F70D2B30-CD64-435B-843A-9E7DE68E1DD7}"/>
                    </a:ext>
                  </a:extLst>
                </p:cNvPr>
                <p:cNvSpPr/>
                <p:nvPr/>
              </p:nvSpPr>
              <p:spPr>
                <a:xfrm>
                  <a:off x="234489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8" name="Rectangle 127">
                  <a:extLst>
                    <a:ext uri="{FF2B5EF4-FFF2-40B4-BE49-F238E27FC236}">
                      <a16:creationId xmlns:a16="http://schemas.microsoft.com/office/drawing/2014/main" id="{E150ABC4-5AD7-448E-A395-30DD9AC9E658}"/>
                    </a:ext>
                  </a:extLst>
                </p:cNvPr>
                <p:cNvSpPr/>
                <p:nvPr/>
              </p:nvSpPr>
              <p:spPr>
                <a:xfrm>
                  <a:off x="2619688"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9" name="Rectangle 128">
                  <a:extLst>
                    <a:ext uri="{FF2B5EF4-FFF2-40B4-BE49-F238E27FC236}">
                      <a16:creationId xmlns:a16="http://schemas.microsoft.com/office/drawing/2014/main" id="{4C7738A5-ABEA-46C6-BDAF-70E3C5C78ED4}"/>
                    </a:ext>
                  </a:extLst>
                </p:cNvPr>
                <p:cNvSpPr/>
                <p:nvPr/>
              </p:nvSpPr>
              <p:spPr>
                <a:xfrm>
                  <a:off x="2894482"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0" name="Rectangle 129">
                  <a:extLst>
                    <a:ext uri="{FF2B5EF4-FFF2-40B4-BE49-F238E27FC236}">
                      <a16:creationId xmlns:a16="http://schemas.microsoft.com/office/drawing/2014/main" id="{F763E142-3C5D-4C07-977F-E75BCA048040}"/>
                    </a:ext>
                  </a:extLst>
                </p:cNvPr>
                <p:cNvSpPr/>
                <p:nvPr/>
              </p:nvSpPr>
              <p:spPr>
                <a:xfrm>
                  <a:off x="3169276"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1" name="Rectangle 130">
                  <a:extLst>
                    <a:ext uri="{FF2B5EF4-FFF2-40B4-BE49-F238E27FC236}">
                      <a16:creationId xmlns:a16="http://schemas.microsoft.com/office/drawing/2014/main" id="{0A2F7B3B-6BB1-4819-B278-878299B60E7A}"/>
                    </a:ext>
                  </a:extLst>
                </p:cNvPr>
                <p:cNvSpPr/>
                <p:nvPr/>
              </p:nvSpPr>
              <p:spPr>
                <a:xfrm>
                  <a:off x="3444070"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2" name="Rectangle 131">
                  <a:extLst>
                    <a:ext uri="{FF2B5EF4-FFF2-40B4-BE49-F238E27FC236}">
                      <a16:creationId xmlns:a16="http://schemas.microsoft.com/office/drawing/2014/main" id="{40F3B8C8-491D-4498-A87D-528A9E8BA2B7}"/>
                    </a:ext>
                  </a:extLst>
                </p:cNvPr>
                <p:cNvSpPr/>
                <p:nvPr/>
              </p:nvSpPr>
              <p:spPr>
                <a:xfrm>
                  <a:off x="371886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grpSp>
        </p:grpSp>
        <p:sp>
          <p:nvSpPr>
            <p:cNvPr id="149" name="Content Placeholder 2">
              <a:extLst>
                <a:ext uri="{FF2B5EF4-FFF2-40B4-BE49-F238E27FC236}">
                  <a16:creationId xmlns:a16="http://schemas.microsoft.com/office/drawing/2014/main" id="{C82F041C-90D0-4138-ABC3-CDC5D7326F86}"/>
                </a:ext>
              </a:extLst>
            </p:cNvPr>
            <p:cNvSpPr txBox="1">
              <a:spLocks/>
            </p:cNvSpPr>
            <p:nvPr/>
          </p:nvSpPr>
          <p:spPr>
            <a:xfrm>
              <a:off x="5741260" y="4685615"/>
              <a:ext cx="1615430" cy="796958"/>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grpSp>
      <p:sp>
        <p:nvSpPr>
          <p:cNvPr id="180" name="Multiplication Sign 179">
            <a:extLst>
              <a:ext uri="{FF2B5EF4-FFF2-40B4-BE49-F238E27FC236}">
                <a16:creationId xmlns:a16="http://schemas.microsoft.com/office/drawing/2014/main" id="{31E280DE-1348-4C6E-B950-D46D8708B7C2}"/>
              </a:ext>
            </a:extLst>
          </p:cNvPr>
          <p:cNvSpPr/>
          <p:nvPr/>
        </p:nvSpPr>
        <p:spPr>
          <a:xfrm>
            <a:off x="3519372" y="5043619"/>
            <a:ext cx="418091" cy="418091"/>
          </a:xfrm>
          <a:prstGeom prst="mathMultiply">
            <a:avLst>
              <a:gd name="adj1" fmla="val 44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Content Placeholder 2">
            <a:extLst>
              <a:ext uri="{FF2B5EF4-FFF2-40B4-BE49-F238E27FC236}">
                <a16:creationId xmlns:a16="http://schemas.microsoft.com/office/drawing/2014/main" id="{27D4438E-2D12-451E-845E-3201E17C1B96}"/>
              </a:ext>
            </a:extLst>
          </p:cNvPr>
          <p:cNvSpPr txBox="1">
            <a:spLocks/>
          </p:cNvSpPr>
          <p:nvPr/>
        </p:nvSpPr>
        <p:spPr>
          <a:xfrm>
            <a:off x="4115059" y="4029018"/>
            <a:ext cx="2031926" cy="3651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Tokens Embedding</a:t>
            </a:r>
          </a:p>
        </p:txBody>
      </p:sp>
      <p:cxnSp>
        <p:nvCxnSpPr>
          <p:cNvPr id="184" name="Straight Arrow Connector 183">
            <a:extLst>
              <a:ext uri="{FF2B5EF4-FFF2-40B4-BE49-F238E27FC236}">
                <a16:creationId xmlns:a16="http://schemas.microsoft.com/office/drawing/2014/main" id="{B3BF0565-A4DB-4948-8307-B13CBDA3AC33}"/>
              </a:ext>
            </a:extLst>
          </p:cNvPr>
          <p:cNvCxnSpPr>
            <a:cxnSpLocks/>
          </p:cNvCxnSpPr>
          <p:nvPr/>
        </p:nvCxnSpPr>
        <p:spPr>
          <a:xfrm>
            <a:off x="6288181" y="5233110"/>
            <a:ext cx="6191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38127CFF-0968-4E91-B20F-E10FCA550CB0}"/>
              </a:ext>
            </a:extLst>
          </p:cNvPr>
          <p:cNvGrpSpPr/>
          <p:nvPr/>
        </p:nvGrpSpPr>
        <p:grpSpPr>
          <a:xfrm>
            <a:off x="7249517" y="4236018"/>
            <a:ext cx="674950" cy="1994184"/>
            <a:chOff x="8571540" y="4274817"/>
            <a:chExt cx="674950" cy="1994184"/>
          </a:xfrm>
        </p:grpSpPr>
        <p:grpSp>
          <p:nvGrpSpPr>
            <p:cNvPr id="187" name="Group 186">
              <a:extLst>
                <a:ext uri="{FF2B5EF4-FFF2-40B4-BE49-F238E27FC236}">
                  <a16:creationId xmlns:a16="http://schemas.microsoft.com/office/drawing/2014/main" id="{334D082C-2EC5-4A78-8DBE-077B3C96BA0B}"/>
                </a:ext>
              </a:extLst>
            </p:cNvPr>
            <p:cNvGrpSpPr/>
            <p:nvPr/>
          </p:nvGrpSpPr>
          <p:grpSpPr>
            <a:xfrm rot="16200000">
              <a:off x="7913150" y="4935660"/>
              <a:ext cx="1994184" cy="672497"/>
              <a:chOff x="2001650" y="5169305"/>
              <a:chExt cx="1994184" cy="278288"/>
            </a:xfrm>
          </p:grpSpPr>
          <p:sp>
            <p:nvSpPr>
              <p:cNvPr id="188" name="Rectangle 187">
                <a:extLst>
                  <a:ext uri="{FF2B5EF4-FFF2-40B4-BE49-F238E27FC236}">
                    <a16:creationId xmlns:a16="http://schemas.microsoft.com/office/drawing/2014/main" id="{8E0A19E2-27EF-4091-99D2-E53BFEF00620}"/>
                  </a:ext>
                </a:extLst>
              </p:cNvPr>
              <p:cNvSpPr/>
              <p:nvPr/>
            </p:nvSpPr>
            <p:spPr>
              <a:xfrm rot="5400000">
                <a:off x="200033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-0,5114</a:t>
                </a:r>
              </a:p>
            </p:txBody>
          </p:sp>
          <p:sp>
            <p:nvSpPr>
              <p:cNvPr id="189" name="Rectangle 188">
                <a:extLst>
                  <a:ext uri="{FF2B5EF4-FFF2-40B4-BE49-F238E27FC236}">
                    <a16:creationId xmlns:a16="http://schemas.microsoft.com/office/drawing/2014/main" id="{54C6C87A-DEC5-4B83-B4D7-F856A83014B8}"/>
                  </a:ext>
                </a:extLst>
              </p:cNvPr>
              <p:cNvSpPr/>
              <p:nvPr/>
            </p:nvSpPr>
            <p:spPr>
              <a:xfrm rot="5400000">
                <a:off x="227512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0,0014</a:t>
                </a:r>
              </a:p>
            </p:txBody>
          </p:sp>
          <p:sp>
            <p:nvSpPr>
              <p:cNvPr id="190" name="Rectangle 189">
                <a:extLst>
                  <a:ext uri="{FF2B5EF4-FFF2-40B4-BE49-F238E27FC236}">
                    <a16:creationId xmlns:a16="http://schemas.microsoft.com/office/drawing/2014/main" id="{03C69E42-4BED-4D03-AE0C-724A2BCC7B13}"/>
                  </a:ext>
                </a:extLst>
              </p:cNvPr>
              <p:cNvSpPr/>
              <p:nvPr/>
            </p:nvSpPr>
            <p:spPr>
              <a:xfrm rot="5400000">
                <a:off x="255341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-0,0173</a:t>
                </a:r>
              </a:p>
            </p:txBody>
          </p:sp>
          <p:sp>
            <p:nvSpPr>
              <p:cNvPr id="193" name="Rectangle 192">
                <a:extLst>
                  <a:ext uri="{FF2B5EF4-FFF2-40B4-BE49-F238E27FC236}">
                    <a16:creationId xmlns:a16="http://schemas.microsoft.com/office/drawing/2014/main" id="{1E84578F-8AD7-42A8-85BA-EDEF022CAF2F}"/>
                  </a:ext>
                </a:extLst>
              </p:cNvPr>
              <p:cNvSpPr/>
              <p:nvPr/>
            </p:nvSpPr>
            <p:spPr>
              <a:xfrm rot="5400000">
                <a:off x="3169276"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0,0022</a:t>
                </a:r>
              </a:p>
            </p:txBody>
          </p:sp>
          <p:sp>
            <p:nvSpPr>
              <p:cNvPr id="194" name="Rectangle 193">
                <a:extLst>
                  <a:ext uri="{FF2B5EF4-FFF2-40B4-BE49-F238E27FC236}">
                    <a16:creationId xmlns:a16="http://schemas.microsoft.com/office/drawing/2014/main" id="{961FFBED-622D-4101-BEC2-F97A0ED47A4A}"/>
                  </a:ext>
                </a:extLst>
              </p:cNvPr>
              <p:cNvSpPr/>
              <p:nvPr/>
            </p:nvSpPr>
            <p:spPr>
              <a:xfrm rot="5400000">
                <a:off x="3444070"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0,7830</a:t>
                </a:r>
              </a:p>
            </p:txBody>
          </p:sp>
          <p:sp>
            <p:nvSpPr>
              <p:cNvPr id="195" name="Rectangle 194">
                <a:extLst>
                  <a:ext uri="{FF2B5EF4-FFF2-40B4-BE49-F238E27FC236}">
                    <a16:creationId xmlns:a16="http://schemas.microsoft.com/office/drawing/2014/main" id="{39B06EB8-8DF2-4F7C-9CEF-377E3CCD0794}"/>
                  </a:ext>
                </a:extLst>
              </p:cNvPr>
              <p:cNvSpPr/>
              <p:nvPr/>
            </p:nvSpPr>
            <p:spPr>
              <a:xfrm rot="5400000">
                <a:off x="3718864"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rPr>
                  <a:t>0,1907</a:t>
                </a:r>
              </a:p>
            </p:txBody>
          </p:sp>
        </p:grpSp>
        <p:sp>
          <p:nvSpPr>
            <p:cNvPr id="196" name="Content Placeholder 2">
              <a:extLst>
                <a:ext uri="{FF2B5EF4-FFF2-40B4-BE49-F238E27FC236}">
                  <a16:creationId xmlns:a16="http://schemas.microsoft.com/office/drawing/2014/main" id="{2064B1F7-FF87-4F2E-9D21-1809AA697CB9}"/>
                </a:ext>
              </a:extLst>
            </p:cNvPr>
            <p:cNvSpPr txBox="1">
              <a:spLocks/>
            </p:cNvSpPr>
            <p:nvPr/>
          </p:nvSpPr>
          <p:spPr>
            <a:xfrm>
              <a:off x="8571540" y="4916220"/>
              <a:ext cx="672498" cy="64247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grpSp>
      <p:sp>
        <p:nvSpPr>
          <p:cNvPr id="198" name="Content Placeholder 2">
            <a:extLst>
              <a:ext uri="{FF2B5EF4-FFF2-40B4-BE49-F238E27FC236}">
                <a16:creationId xmlns:a16="http://schemas.microsoft.com/office/drawing/2014/main" id="{7E0D0036-7A72-43BC-8670-AA224EE204D4}"/>
              </a:ext>
            </a:extLst>
          </p:cNvPr>
          <p:cNvSpPr txBox="1">
            <a:spLocks/>
          </p:cNvSpPr>
          <p:nvPr/>
        </p:nvSpPr>
        <p:spPr>
          <a:xfrm>
            <a:off x="6727165" y="3585598"/>
            <a:ext cx="1739994" cy="58559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 Score</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(logit)</a:t>
            </a:r>
          </a:p>
        </p:txBody>
      </p:sp>
      <p:sp>
        <p:nvSpPr>
          <p:cNvPr id="150" name="Content Placeholder 2">
            <a:extLst>
              <a:ext uri="{FF2B5EF4-FFF2-40B4-BE49-F238E27FC236}">
                <a16:creationId xmlns:a16="http://schemas.microsoft.com/office/drawing/2014/main" id="{E403B32E-8A19-42AE-956D-957C2654DFD1}"/>
              </a:ext>
            </a:extLst>
          </p:cNvPr>
          <p:cNvSpPr txBox="1">
            <a:spLocks/>
          </p:cNvSpPr>
          <p:nvPr/>
        </p:nvSpPr>
        <p:spPr>
          <a:xfrm>
            <a:off x="8631192" y="4315429"/>
            <a:ext cx="1568215" cy="189668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Use of</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800" b="1" i="1" dirty="0">
                <a:latin typeface="CMU Serif Upright Italic" panose="02000603000000000000" pitchFamily="2" charset="0"/>
                <a:ea typeface="CMU Serif Upright Italic" panose="02000603000000000000" pitchFamily="2" charset="0"/>
                <a:cs typeface="CMU Serif Upright Italic" panose="02000603000000000000" pitchFamily="2" charset="0"/>
              </a:rPr>
              <a:t>NUCLEUS</a:t>
            </a:r>
            <a:br>
              <a:rPr lang="en-US" sz="800" b="1"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br>
              <a:rPr lang="en-US" sz="800" b="1"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800" b="1"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SAMPLING</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strategy</a:t>
            </a:r>
          </a:p>
        </p:txBody>
      </p:sp>
      <p:sp>
        <p:nvSpPr>
          <p:cNvPr id="151" name="Rectangle 150">
            <a:extLst>
              <a:ext uri="{FF2B5EF4-FFF2-40B4-BE49-F238E27FC236}">
                <a16:creationId xmlns:a16="http://schemas.microsoft.com/office/drawing/2014/main" id="{A737E217-BA2A-49EB-93CD-1034A121B497}"/>
              </a:ext>
            </a:extLst>
          </p:cNvPr>
          <p:cNvSpPr/>
          <p:nvPr/>
        </p:nvSpPr>
        <p:spPr>
          <a:xfrm>
            <a:off x="10488927" y="5114837"/>
            <a:ext cx="672495"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latin typeface="CMU Typewriter Text" panose="02000309000000000000" pitchFamily="50" charset="0"/>
                <a:ea typeface="CMU Typewriter Text" panose="02000309000000000000" pitchFamily="50" charset="0"/>
                <a:cs typeface="CMU Typewriter Text" panose="02000309000000000000" pitchFamily="50" charset="0"/>
              </a:rPr>
              <a:t>TOKEN</a:t>
            </a:r>
          </a:p>
        </p:txBody>
      </p:sp>
      <p:cxnSp>
        <p:nvCxnSpPr>
          <p:cNvPr id="152" name="Straight Arrow Connector 151">
            <a:extLst>
              <a:ext uri="{FF2B5EF4-FFF2-40B4-BE49-F238E27FC236}">
                <a16:creationId xmlns:a16="http://schemas.microsoft.com/office/drawing/2014/main" id="{CF8088A4-EB0B-467F-9B1E-E1A4583A1752}"/>
              </a:ext>
            </a:extLst>
          </p:cNvPr>
          <p:cNvCxnSpPr>
            <a:cxnSpLocks/>
          </p:cNvCxnSpPr>
          <p:nvPr/>
        </p:nvCxnSpPr>
        <p:spPr>
          <a:xfrm>
            <a:off x="8439235" y="5233110"/>
            <a:ext cx="19240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Content Placeholder 2">
            <a:extLst>
              <a:ext uri="{FF2B5EF4-FFF2-40B4-BE49-F238E27FC236}">
                <a16:creationId xmlns:a16="http://schemas.microsoft.com/office/drawing/2014/main" id="{BDB809DD-31AE-4318-A6C7-524B2D4FB05F}"/>
              </a:ext>
            </a:extLst>
          </p:cNvPr>
          <p:cNvSpPr txBox="1">
            <a:spLocks/>
          </p:cNvSpPr>
          <p:nvPr/>
        </p:nvSpPr>
        <p:spPr>
          <a:xfrm>
            <a:off x="10231806" y="4542415"/>
            <a:ext cx="1112266" cy="58559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Chosen</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a:t>
            </a:r>
          </a:p>
        </p:txBody>
      </p:sp>
      <p:sp>
        <p:nvSpPr>
          <p:cNvPr id="154" name="Content Placeholder 2">
            <a:extLst>
              <a:ext uri="{FF2B5EF4-FFF2-40B4-BE49-F238E27FC236}">
                <a16:creationId xmlns:a16="http://schemas.microsoft.com/office/drawing/2014/main" id="{51C732A1-31F7-49D3-A8DB-5BD87C8D92F4}"/>
              </a:ext>
            </a:extLst>
          </p:cNvPr>
          <p:cNvSpPr txBox="1">
            <a:spLocks/>
          </p:cNvSpPr>
          <p:nvPr/>
        </p:nvSpPr>
        <p:spPr>
          <a:xfrm>
            <a:off x="8074389" y="4205713"/>
            <a:ext cx="577104" cy="21774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800"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sp>
        <p:nvSpPr>
          <p:cNvPr id="155" name="Content Placeholder 2">
            <a:extLst>
              <a:ext uri="{FF2B5EF4-FFF2-40B4-BE49-F238E27FC236}">
                <a16:creationId xmlns:a16="http://schemas.microsoft.com/office/drawing/2014/main" id="{C9EE8CA8-41AE-4419-B5B4-E8D0BCD49B03}"/>
              </a:ext>
            </a:extLst>
          </p:cNvPr>
          <p:cNvSpPr txBox="1">
            <a:spLocks/>
          </p:cNvSpPr>
          <p:nvPr/>
        </p:nvSpPr>
        <p:spPr>
          <a:xfrm>
            <a:off x="11193821" y="4205713"/>
            <a:ext cx="577104" cy="21774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800"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spTree>
    <p:extLst>
      <p:ext uri="{BB962C8B-B14F-4D97-AF65-F5344CB8AC3E}">
        <p14:creationId xmlns:p14="http://schemas.microsoft.com/office/powerpoint/2010/main" val="3671133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Model</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2432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14</a:t>
            </a:fld>
            <a:endParaRPr lang="fr-FR"/>
          </a:p>
        </p:txBody>
      </p:sp>
      <p:sp>
        <p:nvSpPr>
          <p:cNvPr id="9" name="Content Placeholder 2">
            <a:extLst>
              <a:ext uri="{FF2B5EF4-FFF2-40B4-BE49-F238E27FC236}">
                <a16:creationId xmlns:a16="http://schemas.microsoft.com/office/drawing/2014/main" id="{471EC57E-D1E6-4EFF-8265-6411202B1306}"/>
              </a:ext>
            </a:extLst>
          </p:cNvPr>
          <p:cNvSpPr txBox="1">
            <a:spLocks/>
          </p:cNvSpPr>
          <p:nvPr/>
        </p:nvSpPr>
        <p:spPr>
          <a:xfrm>
            <a:off x="247174" y="1944478"/>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Tokens</a:t>
            </a:r>
          </a:p>
        </p:txBody>
      </p:sp>
      <p:sp>
        <p:nvSpPr>
          <p:cNvPr id="10" name="Content Placeholder 2">
            <a:extLst>
              <a:ext uri="{FF2B5EF4-FFF2-40B4-BE49-F238E27FC236}">
                <a16:creationId xmlns:a16="http://schemas.microsoft.com/office/drawing/2014/main" id="{E376E572-6008-484A-A79B-6A456F8C0941}"/>
              </a:ext>
            </a:extLst>
          </p:cNvPr>
          <p:cNvSpPr txBox="1">
            <a:spLocks/>
          </p:cNvSpPr>
          <p:nvPr/>
        </p:nvSpPr>
        <p:spPr>
          <a:xfrm>
            <a:off x="247174" y="2386198"/>
            <a:ext cx="11768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Segment</a:t>
            </a:r>
          </a:p>
        </p:txBody>
      </p:sp>
      <p:sp>
        <p:nvSpPr>
          <p:cNvPr id="11" name="Rectangle 10">
            <a:extLst>
              <a:ext uri="{FF2B5EF4-FFF2-40B4-BE49-F238E27FC236}">
                <a16:creationId xmlns:a16="http://schemas.microsoft.com/office/drawing/2014/main" id="{0563FB0D-92E4-41DB-B995-A9674AC024B7}"/>
              </a:ext>
            </a:extLst>
          </p:cNvPr>
          <p:cNvSpPr/>
          <p:nvPr/>
        </p:nvSpPr>
        <p:spPr>
          <a:xfrm>
            <a:off x="1423988" y="2462654"/>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2" name="Rectangle 11">
            <a:extLst>
              <a:ext uri="{FF2B5EF4-FFF2-40B4-BE49-F238E27FC236}">
                <a16:creationId xmlns:a16="http://schemas.microsoft.com/office/drawing/2014/main" id="{5ADF0641-209F-4C3D-B7E8-B370045B9817}"/>
              </a:ext>
            </a:extLst>
          </p:cNvPr>
          <p:cNvSpPr/>
          <p:nvPr/>
        </p:nvSpPr>
        <p:spPr>
          <a:xfrm>
            <a:off x="1935861" y="2462654"/>
            <a:ext cx="2264092"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3" name="Rectangle 12">
            <a:extLst>
              <a:ext uri="{FF2B5EF4-FFF2-40B4-BE49-F238E27FC236}">
                <a16:creationId xmlns:a16="http://schemas.microsoft.com/office/drawing/2014/main" id="{4E8B3E55-B512-4FDC-A83B-6BD607838F1C}"/>
              </a:ext>
            </a:extLst>
          </p:cNvPr>
          <p:cNvSpPr/>
          <p:nvPr/>
        </p:nvSpPr>
        <p:spPr>
          <a:xfrm>
            <a:off x="4199950" y="2462654"/>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4" name="Rectangle 13">
            <a:extLst>
              <a:ext uri="{FF2B5EF4-FFF2-40B4-BE49-F238E27FC236}">
                <a16:creationId xmlns:a16="http://schemas.microsoft.com/office/drawing/2014/main" id="{14BDF0E5-91FC-438C-B621-E6CB665CADD9}"/>
              </a:ext>
            </a:extLst>
          </p:cNvPr>
          <p:cNvSpPr/>
          <p:nvPr/>
        </p:nvSpPr>
        <p:spPr>
          <a:xfrm>
            <a:off x="5181026" y="2462654"/>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7" name="Rectangle 16">
            <a:extLst>
              <a:ext uri="{FF2B5EF4-FFF2-40B4-BE49-F238E27FC236}">
                <a16:creationId xmlns:a16="http://schemas.microsoft.com/office/drawing/2014/main" id="{3A519CA1-70A8-4568-AAA6-BA697182F191}"/>
              </a:ext>
            </a:extLst>
          </p:cNvPr>
          <p:cNvSpPr/>
          <p:nvPr/>
        </p:nvSpPr>
        <p:spPr>
          <a:xfrm>
            <a:off x="5876921" y="2462653"/>
            <a:ext cx="981075"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8" name="Rectangle 17">
            <a:extLst>
              <a:ext uri="{FF2B5EF4-FFF2-40B4-BE49-F238E27FC236}">
                <a16:creationId xmlns:a16="http://schemas.microsoft.com/office/drawing/2014/main" id="{A1A1C02E-9A04-421A-9E12-0ACFD885726C}"/>
              </a:ext>
            </a:extLst>
          </p:cNvPr>
          <p:cNvSpPr/>
          <p:nvPr/>
        </p:nvSpPr>
        <p:spPr>
          <a:xfrm>
            <a:off x="6857995" y="2462653"/>
            <a:ext cx="2264091"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9" name="Rectangle 18">
            <a:extLst>
              <a:ext uri="{FF2B5EF4-FFF2-40B4-BE49-F238E27FC236}">
                <a16:creationId xmlns:a16="http://schemas.microsoft.com/office/drawing/2014/main" id="{298F25AD-5B7E-4A17-9209-25E489C2A58D}"/>
              </a:ext>
            </a:extLst>
          </p:cNvPr>
          <p:cNvSpPr/>
          <p:nvPr/>
        </p:nvSpPr>
        <p:spPr>
          <a:xfrm>
            <a:off x="5526783" y="2462654"/>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0" name="Rectangle 19">
            <a:extLst>
              <a:ext uri="{FF2B5EF4-FFF2-40B4-BE49-F238E27FC236}">
                <a16:creationId xmlns:a16="http://schemas.microsoft.com/office/drawing/2014/main" id="{82065B8A-BC37-4EC0-83F1-223EABF7E346}"/>
              </a:ext>
            </a:extLst>
          </p:cNvPr>
          <p:cNvSpPr/>
          <p:nvPr/>
        </p:nvSpPr>
        <p:spPr>
          <a:xfrm>
            <a:off x="9122086" y="2462652"/>
            <a:ext cx="2293626"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1" name="Rectangle 20">
            <a:extLst>
              <a:ext uri="{FF2B5EF4-FFF2-40B4-BE49-F238E27FC236}">
                <a16:creationId xmlns:a16="http://schemas.microsoft.com/office/drawing/2014/main" id="{3DF085A0-7D47-44AE-981F-13C971153849}"/>
              </a:ext>
            </a:extLst>
          </p:cNvPr>
          <p:cNvSpPr/>
          <p:nvPr/>
        </p:nvSpPr>
        <p:spPr>
          <a:xfrm>
            <a:off x="1423988" y="2014856"/>
            <a:ext cx="511872" cy="27565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[PAD]</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2" name="Rectangle 21">
            <a:extLst>
              <a:ext uri="{FF2B5EF4-FFF2-40B4-BE49-F238E27FC236}">
                <a16:creationId xmlns:a16="http://schemas.microsoft.com/office/drawing/2014/main" id="{96FF6770-6C76-4423-9601-55D40F40D312}"/>
              </a:ext>
            </a:extLst>
          </p:cNvPr>
          <p:cNvSpPr/>
          <p:nvPr/>
        </p:nvSpPr>
        <p:spPr>
          <a:xfrm>
            <a:off x="1935858" y="2014854"/>
            <a:ext cx="345759"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[P3]</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3" name="Rectangle 22">
            <a:extLst>
              <a:ext uri="{FF2B5EF4-FFF2-40B4-BE49-F238E27FC236}">
                <a16:creationId xmlns:a16="http://schemas.microsoft.com/office/drawing/2014/main" id="{4FBBA4BD-7FE1-4B2D-AA55-C92C207F2248}"/>
              </a:ext>
            </a:extLst>
          </p:cNvPr>
          <p:cNvSpPr/>
          <p:nvPr/>
        </p:nvSpPr>
        <p:spPr>
          <a:xfrm>
            <a:off x="4199948" y="2014854"/>
            <a:ext cx="345759"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[SUM]</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4" name="Rectangle 23">
            <a:extLst>
              <a:ext uri="{FF2B5EF4-FFF2-40B4-BE49-F238E27FC236}">
                <a16:creationId xmlns:a16="http://schemas.microsoft.com/office/drawing/2014/main" id="{68340F55-4F95-4F02-B476-ED9680D2CA44}"/>
              </a:ext>
            </a:extLst>
          </p:cNvPr>
          <p:cNvSpPr/>
          <p:nvPr/>
        </p:nvSpPr>
        <p:spPr>
          <a:xfrm>
            <a:off x="5181026" y="2014856"/>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5" name="Rectangle 24">
            <a:extLst>
              <a:ext uri="{FF2B5EF4-FFF2-40B4-BE49-F238E27FC236}">
                <a16:creationId xmlns:a16="http://schemas.microsoft.com/office/drawing/2014/main" id="{F73CC196-DC47-4199-8C02-C3DBCC5BFEAE}"/>
              </a:ext>
            </a:extLst>
          </p:cNvPr>
          <p:cNvSpPr/>
          <p:nvPr/>
        </p:nvSpPr>
        <p:spPr>
          <a:xfrm>
            <a:off x="5876921" y="2014855"/>
            <a:ext cx="345757" cy="27565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latin typeface="CMU Typewriter Text" panose="02000309000000000000" pitchFamily="50" charset="0"/>
                <a:ea typeface="CMU Typewriter Text" panose="02000309000000000000" pitchFamily="50" charset="0"/>
                <a:cs typeface="CMU Typewriter Text" panose="02000309000000000000" pitchFamily="50" charset="0"/>
              </a:rPr>
              <a:t>[ENT]</a:t>
            </a:r>
            <a:endPar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6" name="Rectangle 25">
            <a:extLst>
              <a:ext uri="{FF2B5EF4-FFF2-40B4-BE49-F238E27FC236}">
                <a16:creationId xmlns:a16="http://schemas.microsoft.com/office/drawing/2014/main" id="{BD6054EB-F02A-4331-9FF5-20AA82B43423}"/>
              </a:ext>
            </a:extLst>
          </p:cNvPr>
          <p:cNvSpPr/>
          <p:nvPr/>
        </p:nvSpPr>
        <p:spPr>
          <a:xfrm>
            <a:off x="6857995" y="2014855"/>
            <a:ext cx="345757" cy="275653"/>
          </a:xfrm>
          <a:prstGeom prst="rect">
            <a:avLst/>
          </a:prstGeom>
          <a:solidFill>
            <a:srgbClr val="568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[P1]</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7" name="Rectangle 26">
            <a:extLst>
              <a:ext uri="{FF2B5EF4-FFF2-40B4-BE49-F238E27FC236}">
                <a16:creationId xmlns:a16="http://schemas.microsoft.com/office/drawing/2014/main" id="{A6015D89-87C4-413A-9902-96842590D349}"/>
              </a:ext>
            </a:extLst>
          </p:cNvPr>
          <p:cNvSpPr/>
          <p:nvPr/>
        </p:nvSpPr>
        <p:spPr>
          <a:xfrm>
            <a:off x="5526783" y="2014856"/>
            <a:ext cx="350138" cy="275653"/>
          </a:xfrm>
          <a:prstGeom prst="rect">
            <a:avLst/>
          </a:prstGeom>
          <a:solidFill>
            <a:srgbClr val="9771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[S]</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8" name="Rectangle 27">
            <a:extLst>
              <a:ext uri="{FF2B5EF4-FFF2-40B4-BE49-F238E27FC236}">
                <a16:creationId xmlns:a16="http://schemas.microsoft.com/office/drawing/2014/main" id="{887049BA-295C-4CDA-87AB-B308018EB877}"/>
              </a:ext>
            </a:extLst>
          </p:cNvPr>
          <p:cNvSpPr/>
          <p:nvPr/>
        </p:nvSpPr>
        <p:spPr>
          <a:xfrm>
            <a:off x="9122086" y="2014854"/>
            <a:ext cx="345757" cy="27565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[P2]</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29" name="Rectangle 28">
            <a:extLst>
              <a:ext uri="{FF2B5EF4-FFF2-40B4-BE49-F238E27FC236}">
                <a16:creationId xmlns:a16="http://schemas.microsoft.com/office/drawing/2014/main" id="{6C54D6DB-6644-4F14-869B-FA69E53DD33E}"/>
              </a:ext>
            </a:extLst>
          </p:cNvPr>
          <p:cNvSpPr/>
          <p:nvPr/>
        </p:nvSpPr>
        <p:spPr>
          <a:xfrm>
            <a:off x="2281615" y="2014854"/>
            <a:ext cx="1918333"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0" name="Rectangle 29">
            <a:extLst>
              <a:ext uri="{FF2B5EF4-FFF2-40B4-BE49-F238E27FC236}">
                <a16:creationId xmlns:a16="http://schemas.microsoft.com/office/drawing/2014/main" id="{FBA49BA3-BF0F-45FF-9BE6-7466D4F4125F}"/>
              </a:ext>
            </a:extLst>
          </p:cNvPr>
          <p:cNvSpPr/>
          <p:nvPr/>
        </p:nvSpPr>
        <p:spPr>
          <a:xfrm>
            <a:off x="4545703" y="2014854"/>
            <a:ext cx="635321"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1" name="Rectangle 30">
            <a:extLst>
              <a:ext uri="{FF2B5EF4-FFF2-40B4-BE49-F238E27FC236}">
                <a16:creationId xmlns:a16="http://schemas.microsoft.com/office/drawing/2014/main" id="{CB243F65-D2DD-4356-AE85-F64295118377}"/>
              </a:ext>
            </a:extLst>
          </p:cNvPr>
          <p:cNvSpPr/>
          <p:nvPr/>
        </p:nvSpPr>
        <p:spPr>
          <a:xfrm>
            <a:off x="6222676" y="2014854"/>
            <a:ext cx="635319" cy="275653"/>
          </a:xfrm>
          <a:prstGeom prst="rect">
            <a:avLst/>
          </a:prstGeom>
          <a:solidFill>
            <a:srgbClr val="81BB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2" name="Rectangle 31">
            <a:extLst>
              <a:ext uri="{FF2B5EF4-FFF2-40B4-BE49-F238E27FC236}">
                <a16:creationId xmlns:a16="http://schemas.microsoft.com/office/drawing/2014/main" id="{A4F596BB-D89A-421F-956B-D59D7FB98E0C}"/>
              </a:ext>
            </a:extLst>
          </p:cNvPr>
          <p:cNvSpPr/>
          <p:nvPr/>
        </p:nvSpPr>
        <p:spPr>
          <a:xfrm>
            <a:off x="7203750" y="2014854"/>
            <a:ext cx="1918336" cy="275653"/>
          </a:xfrm>
          <a:prstGeom prst="rect">
            <a:avLst/>
          </a:prstGeom>
          <a:solidFill>
            <a:srgbClr val="417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3" name="Rectangle 32">
            <a:extLst>
              <a:ext uri="{FF2B5EF4-FFF2-40B4-BE49-F238E27FC236}">
                <a16:creationId xmlns:a16="http://schemas.microsoft.com/office/drawing/2014/main" id="{6EFC9390-A160-4E42-A526-C8B77AD1824C}"/>
              </a:ext>
            </a:extLst>
          </p:cNvPr>
          <p:cNvSpPr/>
          <p:nvPr/>
        </p:nvSpPr>
        <p:spPr>
          <a:xfrm>
            <a:off x="9467841" y="2014854"/>
            <a:ext cx="1602114" cy="275653"/>
          </a:xfrm>
          <a:prstGeom prst="rect">
            <a:avLst/>
          </a:prstGeom>
          <a:solidFill>
            <a:srgbClr val="DAA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rPr>
              <a:t>...</a:t>
            </a:r>
            <a:endParaRPr lang="fr-FR" sz="1200" b="1" dirty="0">
              <a:solidFill>
                <a:srgbClr val="3B495B"/>
              </a:solidFill>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36" name="Rectangle 35">
            <a:extLst>
              <a:ext uri="{FF2B5EF4-FFF2-40B4-BE49-F238E27FC236}">
                <a16:creationId xmlns:a16="http://schemas.microsoft.com/office/drawing/2014/main" id="{F9AA758A-7600-4DFB-9FE3-8EF23A66E715}"/>
              </a:ext>
            </a:extLst>
          </p:cNvPr>
          <p:cNvSpPr/>
          <p:nvPr/>
        </p:nvSpPr>
        <p:spPr>
          <a:xfrm>
            <a:off x="11069955" y="2014854"/>
            <a:ext cx="345757" cy="275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CMU Serif" panose="02000603000000000000" pitchFamily="2" charset="0"/>
                <a:ea typeface="CMU Serif" panose="02000603000000000000" pitchFamily="2" charset="0"/>
                <a:cs typeface="CMU Serif" panose="02000603000000000000" pitchFamily="2" charset="0"/>
              </a:rPr>
              <a:t>?</a:t>
            </a:r>
            <a:endParaRPr lang="fr-FR" dirty="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37" name="Content Placeholder 2">
            <a:extLst>
              <a:ext uri="{FF2B5EF4-FFF2-40B4-BE49-F238E27FC236}">
                <a16:creationId xmlns:a16="http://schemas.microsoft.com/office/drawing/2014/main" id="{36E248B3-F30B-4F9D-B0C6-D1CDE19B654F}"/>
              </a:ext>
            </a:extLst>
          </p:cNvPr>
          <p:cNvSpPr txBox="1">
            <a:spLocks/>
          </p:cNvSpPr>
          <p:nvPr/>
        </p:nvSpPr>
        <p:spPr>
          <a:xfrm>
            <a:off x="2616896"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P3</a:t>
            </a:r>
          </a:p>
        </p:txBody>
      </p:sp>
      <p:sp>
        <p:nvSpPr>
          <p:cNvPr id="38" name="Content Placeholder 2">
            <a:extLst>
              <a:ext uri="{FF2B5EF4-FFF2-40B4-BE49-F238E27FC236}">
                <a16:creationId xmlns:a16="http://schemas.microsoft.com/office/drawing/2014/main" id="{41D2196D-B4E0-44D9-B0D7-D893DDA3C675}"/>
              </a:ext>
            </a:extLst>
          </p:cNvPr>
          <p:cNvSpPr txBox="1">
            <a:spLocks/>
          </p:cNvSpPr>
          <p:nvPr/>
        </p:nvSpPr>
        <p:spPr>
          <a:xfrm>
            <a:off x="4199948"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Summaries</a:t>
            </a:r>
          </a:p>
        </p:txBody>
      </p:sp>
      <p:sp>
        <p:nvSpPr>
          <p:cNvPr id="39" name="Content Placeholder 2">
            <a:extLst>
              <a:ext uri="{FF2B5EF4-FFF2-40B4-BE49-F238E27FC236}">
                <a16:creationId xmlns:a16="http://schemas.microsoft.com/office/drawing/2014/main" id="{95387654-E04D-47E6-B9FC-C2F2F4876D6E}"/>
              </a:ext>
            </a:extLst>
          </p:cNvPr>
          <p:cNvSpPr txBox="1">
            <a:spLocks/>
          </p:cNvSpPr>
          <p:nvPr/>
        </p:nvSpPr>
        <p:spPr>
          <a:xfrm>
            <a:off x="7539033"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P1</a:t>
            </a:r>
          </a:p>
        </p:txBody>
      </p:sp>
      <p:sp>
        <p:nvSpPr>
          <p:cNvPr id="40" name="Content Placeholder 2">
            <a:extLst>
              <a:ext uri="{FF2B5EF4-FFF2-40B4-BE49-F238E27FC236}">
                <a16:creationId xmlns:a16="http://schemas.microsoft.com/office/drawing/2014/main" id="{D930ADEB-0471-4F3D-A6AB-DA8E367EEC84}"/>
              </a:ext>
            </a:extLst>
          </p:cNvPr>
          <p:cNvSpPr txBox="1">
            <a:spLocks/>
          </p:cNvSpPr>
          <p:nvPr/>
        </p:nvSpPr>
        <p:spPr>
          <a:xfrm>
            <a:off x="9817891" y="1549551"/>
            <a:ext cx="902014"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p>
        </p:txBody>
      </p:sp>
      <p:sp>
        <p:nvSpPr>
          <p:cNvPr id="41" name="Content Placeholder 2">
            <a:extLst>
              <a:ext uri="{FF2B5EF4-FFF2-40B4-BE49-F238E27FC236}">
                <a16:creationId xmlns:a16="http://schemas.microsoft.com/office/drawing/2014/main" id="{A786C861-5831-40AA-9EA5-E8FB98012516}"/>
              </a:ext>
            </a:extLst>
          </p:cNvPr>
          <p:cNvSpPr txBox="1">
            <a:spLocks/>
          </p:cNvSpPr>
          <p:nvPr/>
        </p:nvSpPr>
        <p:spPr>
          <a:xfrm>
            <a:off x="5876920"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Entities</a:t>
            </a:r>
          </a:p>
        </p:txBody>
      </p:sp>
      <p:sp>
        <p:nvSpPr>
          <p:cNvPr id="42" name="Content Placeholder 2">
            <a:extLst>
              <a:ext uri="{FF2B5EF4-FFF2-40B4-BE49-F238E27FC236}">
                <a16:creationId xmlns:a16="http://schemas.microsoft.com/office/drawing/2014/main" id="{9DEB7DE1-46B1-4AEA-ADAE-59FD90103286}"/>
              </a:ext>
            </a:extLst>
          </p:cNvPr>
          <p:cNvSpPr txBox="1">
            <a:spLocks/>
          </p:cNvSpPr>
          <p:nvPr/>
        </p:nvSpPr>
        <p:spPr>
          <a:xfrm>
            <a:off x="5038434" y="1549551"/>
            <a:ext cx="981076" cy="4264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Theme</a:t>
            </a:r>
            <a:b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1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&amp; Size</a:t>
            </a:r>
          </a:p>
        </p:txBody>
      </p:sp>
      <p:cxnSp>
        <p:nvCxnSpPr>
          <p:cNvPr id="250" name="Straight Arrow Connector 249">
            <a:extLst>
              <a:ext uri="{FF2B5EF4-FFF2-40B4-BE49-F238E27FC236}">
                <a16:creationId xmlns:a16="http://schemas.microsoft.com/office/drawing/2014/main" id="{6778B108-8B18-4E76-BD55-7CAB0FAF8D2F}"/>
              </a:ext>
            </a:extLst>
          </p:cNvPr>
          <p:cNvCxnSpPr>
            <a:cxnSpLocks/>
          </p:cNvCxnSpPr>
          <p:nvPr/>
        </p:nvCxnSpPr>
        <p:spPr>
          <a:xfrm>
            <a:off x="-1236568" y="5469506"/>
            <a:ext cx="864904" cy="0"/>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56" name="Content Placeholder 2">
            <a:extLst>
              <a:ext uri="{FF2B5EF4-FFF2-40B4-BE49-F238E27FC236}">
                <a16:creationId xmlns:a16="http://schemas.microsoft.com/office/drawing/2014/main" id="{2613E91E-77E1-4605-9BDB-E95313626D31}"/>
              </a:ext>
            </a:extLst>
          </p:cNvPr>
          <p:cNvSpPr txBox="1">
            <a:spLocks/>
          </p:cNvSpPr>
          <p:nvPr/>
        </p:nvSpPr>
        <p:spPr>
          <a:xfrm>
            <a:off x="7071471" y="5308449"/>
            <a:ext cx="1543768" cy="98671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Real </a:t>
            </a:r>
            <a:r>
              <a:rPr lang="en-US" sz="1600" b="1"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Tokens Score</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(logit)</a:t>
            </a:r>
          </a:p>
        </p:txBody>
      </p:sp>
      <p:sp>
        <p:nvSpPr>
          <p:cNvPr id="43" name="Teardrop 42">
            <a:extLst>
              <a:ext uri="{FF2B5EF4-FFF2-40B4-BE49-F238E27FC236}">
                <a16:creationId xmlns:a16="http://schemas.microsoft.com/office/drawing/2014/main" id="{369D4E12-2A3B-4798-9DEA-5445386E0816}"/>
              </a:ext>
            </a:extLst>
          </p:cNvPr>
          <p:cNvSpPr/>
          <p:nvPr/>
        </p:nvSpPr>
        <p:spPr>
          <a:xfrm rot="18900000">
            <a:off x="4322801" y="5282593"/>
            <a:ext cx="1032728" cy="1032728"/>
          </a:xfrm>
          <a:prstGeom prst="teardrop">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7" name="Content Placeholder 2">
            <a:extLst>
              <a:ext uri="{FF2B5EF4-FFF2-40B4-BE49-F238E27FC236}">
                <a16:creationId xmlns:a16="http://schemas.microsoft.com/office/drawing/2014/main" id="{68D6BA37-2C54-4D61-B830-45968E3365A5}"/>
              </a:ext>
            </a:extLst>
          </p:cNvPr>
          <p:cNvSpPr txBox="1">
            <a:spLocks/>
          </p:cNvSpPr>
          <p:nvPr/>
        </p:nvSpPr>
        <p:spPr>
          <a:xfrm>
            <a:off x="4347777" y="5355535"/>
            <a:ext cx="982776" cy="88684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Cross-Entropy</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Loss</a:t>
            </a:r>
          </a:p>
        </p:txBody>
      </p:sp>
      <p:cxnSp>
        <p:nvCxnSpPr>
          <p:cNvPr id="258" name="Straight Arrow Connector 257">
            <a:extLst>
              <a:ext uri="{FF2B5EF4-FFF2-40B4-BE49-F238E27FC236}">
                <a16:creationId xmlns:a16="http://schemas.microsoft.com/office/drawing/2014/main" id="{86F59774-0A9A-4F3A-A588-1B704AA0F6FD}"/>
              </a:ext>
            </a:extLst>
          </p:cNvPr>
          <p:cNvCxnSpPr>
            <a:cxnSpLocks/>
            <a:endCxn id="43" idx="5"/>
          </p:cNvCxnSpPr>
          <p:nvPr/>
        </p:nvCxnSpPr>
        <p:spPr>
          <a:xfrm>
            <a:off x="2432304" y="5798957"/>
            <a:ext cx="18904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9677C2E7-E196-4684-BBF1-73E17E5A2F5C}"/>
              </a:ext>
            </a:extLst>
          </p:cNvPr>
          <p:cNvCxnSpPr>
            <a:cxnSpLocks/>
            <a:endCxn id="43" idx="1"/>
          </p:cNvCxnSpPr>
          <p:nvPr/>
        </p:nvCxnSpPr>
        <p:spPr>
          <a:xfrm flipH="1">
            <a:off x="5355528" y="5798957"/>
            <a:ext cx="86714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Connector: Elbow 259">
            <a:extLst>
              <a:ext uri="{FF2B5EF4-FFF2-40B4-BE49-F238E27FC236}">
                <a16:creationId xmlns:a16="http://schemas.microsoft.com/office/drawing/2014/main" id="{5C73C875-EE8E-4019-AEBE-5F708DEEEAC1}"/>
              </a:ext>
            </a:extLst>
          </p:cNvPr>
          <p:cNvCxnSpPr>
            <a:cxnSpLocks/>
            <a:stCxn id="43" idx="7"/>
            <a:endCxn id="293" idx="3"/>
          </p:cNvCxnSpPr>
          <p:nvPr/>
        </p:nvCxnSpPr>
        <p:spPr>
          <a:xfrm rot="16200000" flipV="1">
            <a:off x="3546325" y="3775867"/>
            <a:ext cx="1186253" cy="139942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1" name="Arrow: U-Turn 260">
            <a:extLst>
              <a:ext uri="{FF2B5EF4-FFF2-40B4-BE49-F238E27FC236}">
                <a16:creationId xmlns:a16="http://schemas.microsoft.com/office/drawing/2014/main" id="{490908BB-2645-44D6-BBA5-FCFFCDE9AE85}"/>
              </a:ext>
            </a:extLst>
          </p:cNvPr>
          <p:cNvSpPr/>
          <p:nvPr/>
        </p:nvSpPr>
        <p:spPr>
          <a:xfrm rot="16200000">
            <a:off x="3964178" y="3504794"/>
            <a:ext cx="253587" cy="250973"/>
          </a:xfrm>
          <a:prstGeom prst="uturnArrow">
            <a:avLst>
              <a:gd name="adj1" fmla="val 17655"/>
              <a:gd name="adj2" fmla="val 20949"/>
              <a:gd name="adj3" fmla="val 41747"/>
              <a:gd name="adj4" fmla="val 46634"/>
              <a:gd name="adj5"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2" name="Content Placeholder 2">
            <a:extLst>
              <a:ext uri="{FF2B5EF4-FFF2-40B4-BE49-F238E27FC236}">
                <a16:creationId xmlns:a16="http://schemas.microsoft.com/office/drawing/2014/main" id="{E316C040-6E9D-4DBF-BCB1-162075CE28A4}"/>
              </a:ext>
            </a:extLst>
          </p:cNvPr>
          <p:cNvSpPr txBox="1">
            <a:spLocks/>
          </p:cNvSpPr>
          <p:nvPr/>
        </p:nvSpPr>
        <p:spPr>
          <a:xfrm>
            <a:off x="4230505" y="3380211"/>
            <a:ext cx="1767773" cy="57909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FINE-TUNE</a:t>
            </a:r>
            <a:endParaRPr lang="en-US" sz="1800" dirty="0"/>
          </a:p>
        </p:txBody>
      </p:sp>
      <p:grpSp>
        <p:nvGrpSpPr>
          <p:cNvPr id="263" name="Group 262">
            <a:extLst>
              <a:ext uri="{FF2B5EF4-FFF2-40B4-BE49-F238E27FC236}">
                <a16:creationId xmlns:a16="http://schemas.microsoft.com/office/drawing/2014/main" id="{F9E254E6-5820-4F3E-8215-451A50A0DAA1}"/>
              </a:ext>
            </a:extLst>
          </p:cNvPr>
          <p:cNvGrpSpPr/>
          <p:nvPr/>
        </p:nvGrpSpPr>
        <p:grpSpPr>
          <a:xfrm>
            <a:off x="1781892" y="4955407"/>
            <a:ext cx="557247" cy="1646423"/>
            <a:chOff x="8571540" y="4274817"/>
            <a:chExt cx="674950" cy="1994184"/>
          </a:xfrm>
        </p:grpSpPr>
        <p:grpSp>
          <p:nvGrpSpPr>
            <p:cNvPr id="264" name="Group 263">
              <a:extLst>
                <a:ext uri="{FF2B5EF4-FFF2-40B4-BE49-F238E27FC236}">
                  <a16:creationId xmlns:a16="http://schemas.microsoft.com/office/drawing/2014/main" id="{A7C867B6-2232-4778-822E-A200B60DF81C}"/>
                </a:ext>
              </a:extLst>
            </p:cNvPr>
            <p:cNvGrpSpPr/>
            <p:nvPr/>
          </p:nvGrpSpPr>
          <p:grpSpPr>
            <a:xfrm rot="16200000">
              <a:off x="7913150" y="4935660"/>
              <a:ext cx="1994184" cy="672497"/>
              <a:chOff x="2001650" y="5169305"/>
              <a:chExt cx="1994184" cy="278288"/>
            </a:xfrm>
          </p:grpSpPr>
          <p:sp>
            <p:nvSpPr>
              <p:cNvPr id="266" name="Rectangle 265">
                <a:extLst>
                  <a:ext uri="{FF2B5EF4-FFF2-40B4-BE49-F238E27FC236}">
                    <a16:creationId xmlns:a16="http://schemas.microsoft.com/office/drawing/2014/main" id="{437A589B-F2D3-49A7-9EC5-34086AA97060}"/>
                  </a:ext>
                </a:extLst>
              </p:cNvPr>
              <p:cNvSpPr/>
              <p:nvPr/>
            </p:nvSpPr>
            <p:spPr>
              <a:xfrm rot="5400000">
                <a:off x="200033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-0,5114</a:t>
                </a:r>
              </a:p>
            </p:txBody>
          </p:sp>
          <p:sp>
            <p:nvSpPr>
              <p:cNvPr id="267" name="Rectangle 266">
                <a:extLst>
                  <a:ext uri="{FF2B5EF4-FFF2-40B4-BE49-F238E27FC236}">
                    <a16:creationId xmlns:a16="http://schemas.microsoft.com/office/drawing/2014/main" id="{D35A5437-E0E9-40FC-AA90-7A1B0369689B}"/>
                  </a:ext>
                </a:extLst>
              </p:cNvPr>
              <p:cNvSpPr/>
              <p:nvPr/>
            </p:nvSpPr>
            <p:spPr>
              <a:xfrm rot="5400000">
                <a:off x="227512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0,0014</a:t>
                </a:r>
              </a:p>
            </p:txBody>
          </p:sp>
          <p:sp>
            <p:nvSpPr>
              <p:cNvPr id="268" name="Rectangle 267">
                <a:extLst>
                  <a:ext uri="{FF2B5EF4-FFF2-40B4-BE49-F238E27FC236}">
                    <a16:creationId xmlns:a16="http://schemas.microsoft.com/office/drawing/2014/main" id="{8CD02D2C-F0B6-4B2D-B4B0-148633FB3B35}"/>
                  </a:ext>
                </a:extLst>
              </p:cNvPr>
              <p:cNvSpPr/>
              <p:nvPr/>
            </p:nvSpPr>
            <p:spPr>
              <a:xfrm rot="5400000">
                <a:off x="255341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-0,0173</a:t>
                </a:r>
              </a:p>
            </p:txBody>
          </p:sp>
          <p:sp>
            <p:nvSpPr>
              <p:cNvPr id="269" name="Rectangle 268">
                <a:extLst>
                  <a:ext uri="{FF2B5EF4-FFF2-40B4-BE49-F238E27FC236}">
                    <a16:creationId xmlns:a16="http://schemas.microsoft.com/office/drawing/2014/main" id="{997D451B-3449-4168-B840-14AA168D0CCA}"/>
                  </a:ext>
                </a:extLst>
              </p:cNvPr>
              <p:cNvSpPr/>
              <p:nvPr/>
            </p:nvSpPr>
            <p:spPr>
              <a:xfrm rot="5400000">
                <a:off x="3169276"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0,0022</a:t>
                </a:r>
              </a:p>
            </p:txBody>
          </p:sp>
          <p:sp>
            <p:nvSpPr>
              <p:cNvPr id="270" name="Rectangle 269">
                <a:extLst>
                  <a:ext uri="{FF2B5EF4-FFF2-40B4-BE49-F238E27FC236}">
                    <a16:creationId xmlns:a16="http://schemas.microsoft.com/office/drawing/2014/main" id="{8770081E-7716-4997-8CE8-2B2BDE445F13}"/>
                  </a:ext>
                </a:extLst>
              </p:cNvPr>
              <p:cNvSpPr/>
              <p:nvPr/>
            </p:nvSpPr>
            <p:spPr>
              <a:xfrm rot="5400000">
                <a:off x="3444070"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0,7830</a:t>
                </a:r>
              </a:p>
            </p:txBody>
          </p:sp>
          <p:sp>
            <p:nvSpPr>
              <p:cNvPr id="271" name="Rectangle 270">
                <a:extLst>
                  <a:ext uri="{FF2B5EF4-FFF2-40B4-BE49-F238E27FC236}">
                    <a16:creationId xmlns:a16="http://schemas.microsoft.com/office/drawing/2014/main" id="{2A3E11B9-960C-4A66-9650-B376FA5AE592}"/>
                  </a:ext>
                </a:extLst>
              </p:cNvPr>
              <p:cNvSpPr/>
              <p:nvPr/>
            </p:nvSpPr>
            <p:spPr>
              <a:xfrm rot="5400000">
                <a:off x="3718864"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0,1907</a:t>
                </a:r>
              </a:p>
            </p:txBody>
          </p:sp>
        </p:grpSp>
        <p:sp>
          <p:nvSpPr>
            <p:cNvPr id="265" name="Content Placeholder 2">
              <a:extLst>
                <a:ext uri="{FF2B5EF4-FFF2-40B4-BE49-F238E27FC236}">
                  <a16:creationId xmlns:a16="http://schemas.microsoft.com/office/drawing/2014/main" id="{B68BAB96-FA9F-40F5-BEEE-D36D50B33E6C}"/>
                </a:ext>
              </a:extLst>
            </p:cNvPr>
            <p:cNvSpPr txBox="1">
              <a:spLocks/>
            </p:cNvSpPr>
            <p:nvPr/>
          </p:nvSpPr>
          <p:spPr>
            <a:xfrm>
              <a:off x="8571540" y="4881609"/>
              <a:ext cx="672498" cy="64247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grpSp>
      <p:sp>
        <p:nvSpPr>
          <p:cNvPr id="272" name="Content Placeholder 2">
            <a:extLst>
              <a:ext uri="{FF2B5EF4-FFF2-40B4-BE49-F238E27FC236}">
                <a16:creationId xmlns:a16="http://schemas.microsoft.com/office/drawing/2014/main" id="{18D90F47-1AC8-41A3-8976-42A55C350806}"/>
              </a:ext>
            </a:extLst>
          </p:cNvPr>
          <p:cNvSpPr txBox="1">
            <a:spLocks/>
          </p:cNvSpPr>
          <p:nvPr/>
        </p:nvSpPr>
        <p:spPr>
          <a:xfrm>
            <a:off x="298084" y="5355535"/>
            <a:ext cx="1515964" cy="7889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Token Score</a:t>
            </a:r>
            <a:b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br>
            <a:r>
              <a:rPr lang="en-US" sz="16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(logit)</a:t>
            </a:r>
          </a:p>
        </p:txBody>
      </p:sp>
      <p:grpSp>
        <p:nvGrpSpPr>
          <p:cNvPr id="282" name="Group 281">
            <a:extLst>
              <a:ext uri="{FF2B5EF4-FFF2-40B4-BE49-F238E27FC236}">
                <a16:creationId xmlns:a16="http://schemas.microsoft.com/office/drawing/2014/main" id="{B0C353D0-7883-4ECE-BA03-946F984DD1B8}"/>
              </a:ext>
            </a:extLst>
          </p:cNvPr>
          <p:cNvGrpSpPr/>
          <p:nvPr/>
        </p:nvGrpSpPr>
        <p:grpSpPr>
          <a:xfrm>
            <a:off x="6388521" y="4955407"/>
            <a:ext cx="557247" cy="1646423"/>
            <a:chOff x="8571540" y="4274817"/>
            <a:chExt cx="674950" cy="1994184"/>
          </a:xfrm>
        </p:grpSpPr>
        <p:grpSp>
          <p:nvGrpSpPr>
            <p:cNvPr id="283" name="Group 282">
              <a:extLst>
                <a:ext uri="{FF2B5EF4-FFF2-40B4-BE49-F238E27FC236}">
                  <a16:creationId xmlns:a16="http://schemas.microsoft.com/office/drawing/2014/main" id="{583870D1-04C9-482E-A48A-08655A24B237}"/>
                </a:ext>
              </a:extLst>
            </p:cNvPr>
            <p:cNvGrpSpPr/>
            <p:nvPr/>
          </p:nvGrpSpPr>
          <p:grpSpPr>
            <a:xfrm rot="16200000">
              <a:off x="7913150" y="4935660"/>
              <a:ext cx="1994184" cy="672497"/>
              <a:chOff x="2001650" y="5169305"/>
              <a:chExt cx="1994184" cy="278288"/>
            </a:xfrm>
          </p:grpSpPr>
          <p:sp>
            <p:nvSpPr>
              <p:cNvPr id="285" name="Rectangle 284">
                <a:extLst>
                  <a:ext uri="{FF2B5EF4-FFF2-40B4-BE49-F238E27FC236}">
                    <a16:creationId xmlns:a16="http://schemas.microsoft.com/office/drawing/2014/main" id="{A3615A10-9F29-419D-8320-4A0E96346155}"/>
                  </a:ext>
                </a:extLst>
              </p:cNvPr>
              <p:cNvSpPr/>
              <p:nvPr/>
            </p:nvSpPr>
            <p:spPr>
              <a:xfrm rot="5400000">
                <a:off x="2000333"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-0,4775</a:t>
                </a:r>
              </a:p>
            </p:txBody>
          </p:sp>
          <p:sp>
            <p:nvSpPr>
              <p:cNvPr id="286" name="Rectangle 285">
                <a:extLst>
                  <a:ext uri="{FF2B5EF4-FFF2-40B4-BE49-F238E27FC236}">
                    <a16:creationId xmlns:a16="http://schemas.microsoft.com/office/drawing/2014/main" id="{84FEB671-DDD6-4BF6-9273-BA9D1F49E7E4}"/>
                  </a:ext>
                </a:extLst>
              </p:cNvPr>
              <p:cNvSpPr/>
              <p:nvPr/>
            </p:nvSpPr>
            <p:spPr>
              <a:xfrm rot="5400000">
                <a:off x="2275127"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-0,1423</a:t>
                </a:r>
              </a:p>
            </p:txBody>
          </p:sp>
          <p:sp>
            <p:nvSpPr>
              <p:cNvPr id="287" name="Rectangle 286">
                <a:extLst>
                  <a:ext uri="{FF2B5EF4-FFF2-40B4-BE49-F238E27FC236}">
                    <a16:creationId xmlns:a16="http://schemas.microsoft.com/office/drawing/2014/main" id="{894446E7-E33A-40CC-8A2D-DA0B1B61795E}"/>
                  </a:ext>
                </a:extLst>
              </p:cNvPr>
              <p:cNvSpPr/>
              <p:nvPr/>
            </p:nvSpPr>
            <p:spPr>
              <a:xfrm rot="5400000">
                <a:off x="2553414" y="5170622"/>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-0,0047</a:t>
                </a:r>
              </a:p>
            </p:txBody>
          </p:sp>
          <p:sp>
            <p:nvSpPr>
              <p:cNvPr id="288" name="Rectangle 287">
                <a:extLst>
                  <a:ext uri="{FF2B5EF4-FFF2-40B4-BE49-F238E27FC236}">
                    <a16:creationId xmlns:a16="http://schemas.microsoft.com/office/drawing/2014/main" id="{AB70E5D1-9E6D-4E04-B256-05EB7DCEEA8D}"/>
                  </a:ext>
                </a:extLst>
              </p:cNvPr>
              <p:cNvSpPr/>
              <p:nvPr/>
            </p:nvSpPr>
            <p:spPr>
              <a:xfrm rot="5400000">
                <a:off x="3169276"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0,0104</a:t>
                </a:r>
              </a:p>
            </p:txBody>
          </p:sp>
          <p:sp>
            <p:nvSpPr>
              <p:cNvPr id="289" name="Rectangle 288">
                <a:extLst>
                  <a:ext uri="{FF2B5EF4-FFF2-40B4-BE49-F238E27FC236}">
                    <a16:creationId xmlns:a16="http://schemas.microsoft.com/office/drawing/2014/main" id="{CE3ED555-26C8-47DB-AE6C-4FEB59D572A1}"/>
                  </a:ext>
                </a:extLst>
              </p:cNvPr>
              <p:cNvSpPr/>
              <p:nvPr/>
            </p:nvSpPr>
            <p:spPr>
              <a:xfrm rot="5400000">
                <a:off x="3444070"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0,6752</a:t>
                </a:r>
              </a:p>
            </p:txBody>
          </p:sp>
          <p:sp>
            <p:nvSpPr>
              <p:cNvPr id="290" name="Rectangle 289">
                <a:extLst>
                  <a:ext uri="{FF2B5EF4-FFF2-40B4-BE49-F238E27FC236}">
                    <a16:creationId xmlns:a16="http://schemas.microsoft.com/office/drawing/2014/main" id="{D5614271-BBDE-453E-98FF-9BB46E410C4A}"/>
                  </a:ext>
                </a:extLst>
              </p:cNvPr>
              <p:cNvSpPr/>
              <p:nvPr/>
            </p:nvSpPr>
            <p:spPr>
              <a:xfrm rot="5400000">
                <a:off x="3718864" y="5170623"/>
                <a:ext cx="278287" cy="27565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latin typeface="CMU Typewriter Text" panose="02000309000000000000" pitchFamily="50" charset="0"/>
                    <a:ea typeface="CMU Typewriter Text" panose="02000309000000000000" pitchFamily="50" charset="0"/>
                    <a:cs typeface="CMU Typewriter Text" panose="02000309000000000000" pitchFamily="50" charset="0"/>
                  </a:rPr>
                  <a:t>0,1720</a:t>
                </a:r>
              </a:p>
            </p:txBody>
          </p:sp>
        </p:grpSp>
        <p:sp>
          <p:nvSpPr>
            <p:cNvPr id="284" name="Content Placeholder 2">
              <a:extLst>
                <a:ext uri="{FF2B5EF4-FFF2-40B4-BE49-F238E27FC236}">
                  <a16:creationId xmlns:a16="http://schemas.microsoft.com/office/drawing/2014/main" id="{8406EED1-C7CA-48EF-AD32-8B2F5054EA5B}"/>
                </a:ext>
              </a:extLst>
            </p:cNvPr>
            <p:cNvSpPr txBox="1">
              <a:spLocks/>
            </p:cNvSpPr>
            <p:nvPr/>
          </p:nvSpPr>
          <p:spPr>
            <a:xfrm>
              <a:off x="8571540" y="4870072"/>
              <a:ext cx="672499" cy="64247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a:t>
              </a:r>
            </a:p>
          </p:txBody>
        </p:sp>
      </p:grpSp>
      <p:cxnSp>
        <p:nvCxnSpPr>
          <p:cNvPr id="291" name="Connector: Elbow 290">
            <a:extLst>
              <a:ext uri="{FF2B5EF4-FFF2-40B4-BE49-F238E27FC236}">
                <a16:creationId xmlns:a16="http://schemas.microsoft.com/office/drawing/2014/main" id="{49DE232A-EB76-4D12-8913-F23D483E9F08}"/>
              </a:ext>
            </a:extLst>
          </p:cNvPr>
          <p:cNvCxnSpPr>
            <a:cxnSpLocks/>
            <a:endCxn id="293" idx="0"/>
          </p:cNvCxnSpPr>
          <p:nvPr/>
        </p:nvCxnSpPr>
        <p:spPr>
          <a:xfrm rot="5400000">
            <a:off x="6082429" y="-1731406"/>
            <a:ext cx="1138493" cy="9182318"/>
          </a:xfrm>
          <a:prstGeom prst="bentConnector3">
            <a:avLst>
              <a:gd name="adj1" fmla="val 575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2" name="Group 291">
            <a:extLst>
              <a:ext uri="{FF2B5EF4-FFF2-40B4-BE49-F238E27FC236}">
                <a16:creationId xmlns:a16="http://schemas.microsoft.com/office/drawing/2014/main" id="{89A57B50-06E2-42C4-8455-D989021C155E}"/>
              </a:ext>
            </a:extLst>
          </p:cNvPr>
          <p:cNvGrpSpPr/>
          <p:nvPr/>
        </p:nvGrpSpPr>
        <p:grpSpPr>
          <a:xfrm>
            <a:off x="681296" y="3429000"/>
            <a:ext cx="2758440" cy="906910"/>
            <a:chOff x="4716780" y="4529707"/>
            <a:chExt cx="2758440" cy="906910"/>
          </a:xfrm>
        </p:grpSpPr>
        <p:sp>
          <p:nvSpPr>
            <p:cNvPr id="293" name="Rectangle: Rounded Corners 292">
              <a:extLst>
                <a:ext uri="{FF2B5EF4-FFF2-40B4-BE49-F238E27FC236}">
                  <a16:creationId xmlns:a16="http://schemas.microsoft.com/office/drawing/2014/main" id="{32D87274-B064-4A98-A364-B53FF6424E12}"/>
                </a:ext>
              </a:extLst>
            </p:cNvPr>
            <p:cNvSpPr/>
            <p:nvPr/>
          </p:nvSpPr>
          <p:spPr>
            <a:xfrm>
              <a:off x="4716780" y="4529707"/>
              <a:ext cx="2758440" cy="90691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4" name="Picture 293">
              <a:extLst>
                <a:ext uri="{FF2B5EF4-FFF2-40B4-BE49-F238E27FC236}">
                  <a16:creationId xmlns:a16="http://schemas.microsoft.com/office/drawing/2014/main" id="{5D99EEEA-7718-4029-8898-29EC05C286C5}"/>
                </a:ext>
              </a:extLst>
            </p:cNvPr>
            <p:cNvPicPr>
              <a:picLocks noChangeAspect="1"/>
            </p:cNvPicPr>
            <p:nvPr/>
          </p:nvPicPr>
          <p:blipFill rotWithShape="1">
            <a:blip r:embed="rId2"/>
            <a:srcRect l="4684" t="12369" r="71389" b="12369"/>
            <a:stretch/>
          </p:blipFill>
          <p:spPr>
            <a:xfrm>
              <a:off x="4846319" y="4590798"/>
              <a:ext cx="784860" cy="784726"/>
            </a:xfrm>
            <a:prstGeom prst="rect">
              <a:avLst/>
            </a:prstGeom>
          </p:spPr>
        </p:pic>
        <p:pic>
          <p:nvPicPr>
            <p:cNvPr id="295" name="Picture 294">
              <a:extLst>
                <a:ext uri="{FF2B5EF4-FFF2-40B4-BE49-F238E27FC236}">
                  <a16:creationId xmlns:a16="http://schemas.microsoft.com/office/drawing/2014/main" id="{CCCBB339-53AA-4C9B-B886-CF64F02A8FCF}"/>
                </a:ext>
              </a:extLst>
            </p:cNvPr>
            <p:cNvPicPr>
              <a:picLocks noChangeAspect="1"/>
            </p:cNvPicPr>
            <p:nvPr/>
          </p:nvPicPr>
          <p:blipFill rotWithShape="1">
            <a:blip r:embed="rId2"/>
            <a:srcRect l="35848" t="28434" r="11885" b="28434"/>
            <a:stretch/>
          </p:blipFill>
          <p:spPr>
            <a:xfrm>
              <a:off x="5697473" y="4758304"/>
              <a:ext cx="1714500" cy="449714"/>
            </a:xfrm>
            <a:prstGeom prst="rect">
              <a:avLst/>
            </a:prstGeom>
          </p:spPr>
        </p:pic>
      </p:grpSp>
      <p:cxnSp>
        <p:nvCxnSpPr>
          <p:cNvPr id="296" name="Straight Arrow Connector 295">
            <a:extLst>
              <a:ext uri="{FF2B5EF4-FFF2-40B4-BE49-F238E27FC236}">
                <a16:creationId xmlns:a16="http://schemas.microsoft.com/office/drawing/2014/main" id="{B3A47380-A6B8-414E-85A0-D8C97E1E29B3}"/>
              </a:ext>
            </a:extLst>
          </p:cNvPr>
          <p:cNvCxnSpPr>
            <a:cxnSpLocks/>
            <a:stCxn id="293" idx="2"/>
          </p:cNvCxnSpPr>
          <p:nvPr/>
        </p:nvCxnSpPr>
        <p:spPr>
          <a:xfrm>
            <a:off x="2060516" y="4335910"/>
            <a:ext cx="0" cy="6170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7" name="Picture 296" descr="Chart&#10;&#10;Description automatically generated">
            <a:extLst>
              <a:ext uri="{FF2B5EF4-FFF2-40B4-BE49-F238E27FC236}">
                <a16:creationId xmlns:a16="http://schemas.microsoft.com/office/drawing/2014/main" id="{32A71420-9833-4C0C-A410-133682D9D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940" y="3348188"/>
            <a:ext cx="3050942" cy="1222236"/>
          </a:xfrm>
          <a:prstGeom prst="rect">
            <a:avLst/>
          </a:prstGeom>
        </p:spPr>
      </p:pic>
      <p:sp>
        <p:nvSpPr>
          <p:cNvPr id="298" name="Content Placeholder 2">
            <a:extLst>
              <a:ext uri="{FF2B5EF4-FFF2-40B4-BE49-F238E27FC236}">
                <a16:creationId xmlns:a16="http://schemas.microsoft.com/office/drawing/2014/main" id="{0A21F423-9F66-42FE-9953-E8BAF977F62B}"/>
              </a:ext>
            </a:extLst>
          </p:cNvPr>
          <p:cNvSpPr txBox="1">
            <a:spLocks/>
          </p:cNvSpPr>
          <p:nvPr/>
        </p:nvSpPr>
        <p:spPr>
          <a:xfrm>
            <a:off x="8205940" y="4610297"/>
            <a:ext cx="3050942" cy="3375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t>Loss function during training</a:t>
            </a:r>
            <a:endParaRPr lang="en-US" sz="1200" b="1" dirty="0"/>
          </a:p>
        </p:txBody>
      </p:sp>
    </p:spTree>
    <p:extLst>
      <p:ext uri="{BB962C8B-B14F-4D97-AF65-F5344CB8AC3E}">
        <p14:creationId xmlns:p14="http://schemas.microsoft.com/office/powerpoint/2010/main" val="1580341845"/>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a:xfrm>
            <a:off x="838200" y="365125"/>
            <a:ext cx="2487798" cy="1325563"/>
          </a:xfrm>
        </p:spPr>
        <p:txBody>
          <a:bodyPr/>
          <a:lstStyle/>
          <a:p>
            <a:r>
              <a:rPr lang="en-US" dirty="0"/>
              <a:t>Results</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2715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15</a:t>
            </a:fld>
            <a:endParaRPr lang="fr-FR"/>
          </a:p>
        </p:txBody>
      </p:sp>
      <p:pic>
        <p:nvPicPr>
          <p:cNvPr id="16" name="Picture 15" descr="Logo&#10;&#10;Description automatically generated">
            <a:extLst>
              <a:ext uri="{FF2B5EF4-FFF2-40B4-BE49-F238E27FC236}">
                <a16:creationId xmlns:a16="http://schemas.microsoft.com/office/drawing/2014/main" id="{E7018464-114D-45DA-AD6E-CCB8E9A83BDF}"/>
              </a:ext>
            </a:extLst>
          </p:cNvPr>
          <p:cNvPicPr>
            <a:picLocks noChangeAspect="1"/>
          </p:cNvPicPr>
          <p:nvPr/>
        </p:nvPicPr>
        <p:blipFill rotWithShape="1">
          <a:blip r:embed="rId2">
            <a:extLst>
              <a:ext uri="{28A0092B-C50C-407E-A947-70E740481C1C}">
                <a14:useLocalDpi xmlns:a14="http://schemas.microsoft.com/office/drawing/2010/main" val="0"/>
              </a:ext>
            </a:extLst>
          </a:blip>
          <a:srcRect r="48929"/>
          <a:stretch/>
        </p:blipFill>
        <p:spPr>
          <a:xfrm>
            <a:off x="432377" y="2301125"/>
            <a:ext cx="2071480" cy="1888821"/>
          </a:xfrm>
          <a:prstGeom prst="rect">
            <a:avLst/>
          </a:prstGeom>
        </p:spPr>
      </p:pic>
      <p:pic>
        <p:nvPicPr>
          <p:cNvPr id="18" name="Picture 17" descr="A picture containing histogram&#10;&#10;Description automatically generated">
            <a:extLst>
              <a:ext uri="{FF2B5EF4-FFF2-40B4-BE49-F238E27FC236}">
                <a16:creationId xmlns:a16="http://schemas.microsoft.com/office/drawing/2014/main" id="{B2C84D40-1027-4E22-83E7-EB0DA8C32594}"/>
              </a:ext>
            </a:extLst>
          </p:cNvPr>
          <p:cNvPicPr>
            <a:picLocks noChangeAspect="1"/>
          </p:cNvPicPr>
          <p:nvPr/>
        </p:nvPicPr>
        <p:blipFill rotWithShape="1">
          <a:blip r:embed="rId3">
            <a:extLst>
              <a:ext uri="{28A0092B-C50C-407E-A947-70E740481C1C}">
                <a14:useLocalDpi xmlns:a14="http://schemas.microsoft.com/office/drawing/2010/main" val="0"/>
              </a:ext>
            </a:extLst>
          </a:blip>
          <a:srcRect r="48960"/>
          <a:stretch/>
        </p:blipFill>
        <p:spPr>
          <a:xfrm>
            <a:off x="2877085" y="2301125"/>
            <a:ext cx="2071480" cy="1889982"/>
          </a:xfrm>
          <a:prstGeom prst="rect">
            <a:avLst/>
          </a:prstGeom>
        </p:spPr>
      </p:pic>
      <p:pic>
        <p:nvPicPr>
          <p:cNvPr id="20" name="Picture 19" descr="Histogram&#10;&#10;Description automatically generated with low confidence">
            <a:extLst>
              <a:ext uri="{FF2B5EF4-FFF2-40B4-BE49-F238E27FC236}">
                <a16:creationId xmlns:a16="http://schemas.microsoft.com/office/drawing/2014/main" id="{9ED38AD8-9160-4695-A6AC-4F3E8A663951}"/>
              </a:ext>
            </a:extLst>
          </p:cNvPr>
          <p:cNvPicPr>
            <a:picLocks noChangeAspect="1"/>
          </p:cNvPicPr>
          <p:nvPr/>
        </p:nvPicPr>
        <p:blipFill rotWithShape="1">
          <a:blip r:embed="rId4">
            <a:extLst>
              <a:ext uri="{28A0092B-C50C-407E-A947-70E740481C1C}">
                <a14:useLocalDpi xmlns:a14="http://schemas.microsoft.com/office/drawing/2010/main" val="0"/>
              </a:ext>
            </a:extLst>
          </a:blip>
          <a:srcRect r="49462"/>
          <a:stretch/>
        </p:blipFill>
        <p:spPr>
          <a:xfrm>
            <a:off x="5234688" y="2301125"/>
            <a:ext cx="1936750" cy="1861283"/>
          </a:xfrm>
          <a:prstGeom prst="rect">
            <a:avLst/>
          </a:prstGeom>
        </p:spPr>
      </p:pic>
      <p:pic>
        <p:nvPicPr>
          <p:cNvPr id="21" name="Picture 20" descr="Logo&#10;&#10;Description automatically generated">
            <a:extLst>
              <a:ext uri="{FF2B5EF4-FFF2-40B4-BE49-F238E27FC236}">
                <a16:creationId xmlns:a16="http://schemas.microsoft.com/office/drawing/2014/main" id="{74FBA119-4840-4E1A-8FCF-568479EA5B21}"/>
              </a:ext>
            </a:extLst>
          </p:cNvPr>
          <p:cNvPicPr>
            <a:picLocks noChangeAspect="1"/>
          </p:cNvPicPr>
          <p:nvPr/>
        </p:nvPicPr>
        <p:blipFill rotWithShape="1">
          <a:blip r:embed="rId2">
            <a:extLst>
              <a:ext uri="{28A0092B-C50C-407E-A947-70E740481C1C}">
                <a14:useLocalDpi xmlns:a14="http://schemas.microsoft.com/office/drawing/2010/main" val="0"/>
              </a:ext>
            </a:extLst>
          </a:blip>
          <a:srcRect l="48929"/>
          <a:stretch/>
        </p:blipFill>
        <p:spPr>
          <a:xfrm>
            <a:off x="301987" y="4832654"/>
            <a:ext cx="2071480" cy="1888821"/>
          </a:xfrm>
          <a:prstGeom prst="rect">
            <a:avLst/>
          </a:prstGeom>
        </p:spPr>
      </p:pic>
      <p:pic>
        <p:nvPicPr>
          <p:cNvPr id="22" name="Picture 21" descr="A picture containing histogram&#10;&#10;Description automatically generated">
            <a:extLst>
              <a:ext uri="{FF2B5EF4-FFF2-40B4-BE49-F238E27FC236}">
                <a16:creationId xmlns:a16="http://schemas.microsoft.com/office/drawing/2014/main" id="{D6D0D2A9-42AE-48DE-8C74-34F0C8F823B3}"/>
              </a:ext>
            </a:extLst>
          </p:cNvPr>
          <p:cNvPicPr>
            <a:picLocks noChangeAspect="1"/>
          </p:cNvPicPr>
          <p:nvPr/>
        </p:nvPicPr>
        <p:blipFill rotWithShape="1">
          <a:blip r:embed="rId3">
            <a:extLst>
              <a:ext uri="{28A0092B-C50C-407E-A947-70E740481C1C}">
                <a14:useLocalDpi xmlns:a14="http://schemas.microsoft.com/office/drawing/2010/main" val="0"/>
              </a:ext>
            </a:extLst>
          </a:blip>
          <a:srcRect l="48930"/>
          <a:stretch/>
        </p:blipFill>
        <p:spPr>
          <a:xfrm>
            <a:off x="2748475" y="4831493"/>
            <a:ext cx="2072727" cy="1889982"/>
          </a:xfrm>
          <a:prstGeom prst="rect">
            <a:avLst/>
          </a:prstGeom>
        </p:spPr>
      </p:pic>
      <p:pic>
        <p:nvPicPr>
          <p:cNvPr id="23" name="Picture 22" descr="Histogram&#10;&#10;Description automatically generated with low confidence">
            <a:extLst>
              <a:ext uri="{FF2B5EF4-FFF2-40B4-BE49-F238E27FC236}">
                <a16:creationId xmlns:a16="http://schemas.microsoft.com/office/drawing/2014/main" id="{D0F193C6-5631-4EFD-9889-0CD311E4C86A}"/>
              </a:ext>
            </a:extLst>
          </p:cNvPr>
          <p:cNvPicPr>
            <a:picLocks noChangeAspect="1"/>
          </p:cNvPicPr>
          <p:nvPr/>
        </p:nvPicPr>
        <p:blipFill rotWithShape="1">
          <a:blip r:embed="rId4">
            <a:extLst>
              <a:ext uri="{28A0092B-C50C-407E-A947-70E740481C1C}">
                <a14:useLocalDpi xmlns:a14="http://schemas.microsoft.com/office/drawing/2010/main" val="0"/>
              </a:ext>
            </a:extLst>
          </a:blip>
          <a:srcRect l="49687"/>
          <a:stretch/>
        </p:blipFill>
        <p:spPr>
          <a:xfrm>
            <a:off x="5234688" y="4862940"/>
            <a:ext cx="1936750" cy="1858535"/>
          </a:xfrm>
          <a:prstGeom prst="rect">
            <a:avLst/>
          </a:prstGeom>
        </p:spPr>
      </p:pic>
      <p:sp>
        <p:nvSpPr>
          <p:cNvPr id="24" name="Content Placeholder 2">
            <a:extLst>
              <a:ext uri="{FF2B5EF4-FFF2-40B4-BE49-F238E27FC236}">
                <a16:creationId xmlns:a16="http://schemas.microsoft.com/office/drawing/2014/main" id="{89039B74-5047-4FE4-B35E-BB3492696BE8}"/>
              </a:ext>
            </a:extLst>
          </p:cNvPr>
          <p:cNvSpPr>
            <a:spLocks noGrp="1"/>
          </p:cNvSpPr>
          <p:nvPr>
            <p:ph idx="1"/>
          </p:nvPr>
        </p:nvSpPr>
        <p:spPr>
          <a:xfrm>
            <a:off x="269302" y="1466009"/>
            <a:ext cx="2397629" cy="1021448"/>
          </a:xfrm>
        </p:spPr>
        <p:txBody>
          <a:bodyPr anchor="ctr">
            <a:normAutofit/>
          </a:bodyPr>
          <a:lstStyle/>
          <a:p>
            <a:pPr marL="0" indent="0" algn="ctr">
              <a:buNone/>
            </a:pPr>
            <a:r>
              <a:rPr lang="en-US" sz="1600" b="1" dirty="0"/>
              <a:t>BERT Similarity</a:t>
            </a:r>
            <a:br>
              <a:rPr lang="en-US" sz="1600" b="1" dirty="0"/>
            </a:br>
            <a:r>
              <a:rPr lang="en-US" sz="1600" dirty="0"/>
              <a:t>Between Generated</a:t>
            </a:r>
            <a:br>
              <a:rPr lang="en-US" sz="1600" dirty="0"/>
            </a:br>
            <a:r>
              <a:rPr lang="en-US" sz="1600" dirty="0"/>
              <a:t>&amp; Original P2</a:t>
            </a:r>
          </a:p>
        </p:txBody>
      </p:sp>
      <p:sp>
        <p:nvSpPr>
          <p:cNvPr id="25" name="Content Placeholder 2">
            <a:extLst>
              <a:ext uri="{FF2B5EF4-FFF2-40B4-BE49-F238E27FC236}">
                <a16:creationId xmlns:a16="http://schemas.microsoft.com/office/drawing/2014/main" id="{C6D42938-0315-4660-8B13-0F0192024C5F}"/>
              </a:ext>
            </a:extLst>
          </p:cNvPr>
          <p:cNvSpPr txBox="1">
            <a:spLocks/>
          </p:cNvSpPr>
          <p:nvPr/>
        </p:nvSpPr>
        <p:spPr>
          <a:xfrm>
            <a:off x="3128305" y="1680910"/>
            <a:ext cx="1493897" cy="60863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ROUGE</a:t>
            </a:r>
            <a:br>
              <a:rPr lang="en-US" sz="1600" b="1" dirty="0"/>
            </a:br>
            <a:r>
              <a:rPr lang="en-US" sz="1600" b="1" dirty="0"/>
              <a:t>Score</a:t>
            </a:r>
          </a:p>
        </p:txBody>
      </p:sp>
      <p:sp>
        <p:nvSpPr>
          <p:cNvPr id="26" name="Content Placeholder 2">
            <a:extLst>
              <a:ext uri="{FF2B5EF4-FFF2-40B4-BE49-F238E27FC236}">
                <a16:creationId xmlns:a16="http://schemas.microsoft.com/office/drawing/2014/main" id="{AC951C8B-119B-4D88-B256-9BBB42696741}"/>
              </a:ext>
            </a:extLst>
          </p:cNvPr>
          <p:cNvSpPr txBox="1">
            <a:spLocks/>
          </p:cNvSpPr>
          <p:nvPr/>
        </p:nvSpPr>
        <p:spPr>
          <a:xfrm>
            <a:off x="5374603" y="1690522"/>
            <a:ext cx="1665347" cy="5894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Presence of ENTITIES</a:t>
            </a:r>
          </a:p>
        </p:txBody>
      </p:sp>
      <p:sp>
        <p:nvSpPr>
          <p:cNvPr id="29" name="Content Placeholder 2">
            <a:extLst>
              <a:ext uri="{FF2B5EF4-FFF2-40B4-BE49-F238E27FC236}">
                <a16:creationId xmlns:a16="http://schemas.microsoft.com/office/drawing/2014/main" id="{F54BE1F7-2300-4C74-8D5E-C6EB26DB2687}"/>
              </a:ext>
            </a:extLst>
          </p:cNvPr>
          <p:cNvSpPr txBox="1">
            <a:spLocks/>
          </p:cNvSpPr>
          <p:nvPr/>
        </p:nvSpPr>
        <p:spPr>
          <a:xfrm>
            <a:off x="531207" y="4075376"/>
            <a:ext cx="1776980" cy="102144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BERT Perplexity</a:t>
            </a:r>
          </a:p>
        </p:txBody>
      </p:sp>
      <p:sp>
        <p:nvSpPr>
          <p:cNvPr id="30" name="Content Placeholder 2">
            <a:extLst>
              <a:ext uri="{FF2B5EF4-FFF2-40B4-BE49-F238E27FC236}">
                <a16:creationId xmlns:a16="http://schemas.microsoft.com/office/drawing/2014/main" id="{26064F61-D254-4629-837B-47EC40B08EE3}"/>
              </a:ext>
            </a:extLst>
          </p:cNvPr>
          <p:cNvSpPr txBox="1">
            <a:spLocks/>
          </p:cNvSpPr>
          <p:nvPr/>
        </p:nvSpPr>
        <p:spPr>
          <a:xfrm>
            <a:off x="3128306" y="4295113"/>
            <a:ext cx="1493897" cy="58089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BLEU</a:t>
            </a:r>
            <a:br>
              <a:rPr lang="en-US" sz="1600" b="1" dirty="0"/>
            </a:br>
            <a:r>
              <a:rPr lang="en-US" sz="1600" b="1" dirty="0"/>
              <a:t>Score</a:t>
            </a:r>
          </a:p>
        </p:txBody>
      </p:sp>
      <p:sp>
        <p:nvSpPr>
          <p:cNvPr id="31" name="Content Placeholder 2">
            <a:extLst>
              <a:ext uri="{FF2B5EF4-FFF2-40B4-BE49-F238E27FC236}">
                <a16:creationId xmlns:a16="http://schemas.microsoft.com/office/drawing/2014/main" id="{9F2B3589-C7A2-47BF-856C-DBC4E759CE8C}"/>
              </a:ext>
            </a:extLst>
          </p:cNvPr>
          <p:cNvSpPr txBox="1">
            <a:spLocks/>
          </p:cNvSpPr>
          <p:nvPr/>
        </p:nvSpPr>
        <p:spPr>
          <a:xfrm>
            <a:off x="5443160" y="4286094"/>
            <a:ext cx="1653155" cy="59893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Presence of KEYWORDS</a:t>
            </a:r>
          </a:p>
        </p:txBody>
      </p:sp>
      <p:grpSp>
        <p:nvGrpSpPr>
          <p:cNvPr id="41" name="Group 40">
            <a:extLst>
              <a:ext uri="{FF2B5EF4-FFF2-40B4-BE49-F238E27FC236}">
                <a16:creationId xmlns:a16="http://schemas.microsoft.com/office/drawing/2014/main" id="{5E8109DF-CEB8-431E-AA27-3B0666C89A83}"/>
              </a:ext>
            </a:extLst>
          </p:cNvPr>
          <p:cNvGrpSpPr/>
          <p:nvPr/>
        </p:nvGrpSpPr>
        <p:grpSpPr>
          <a:xfrm>
            <a:off x="4047460" y="666083"/>
            <a:ext cx="2200274" cy="681704"/>
            <a:chOff x="8610600" y="3975676"/>
            <a:chExt cx="3219749" cy="997565"/>
          </a:xfrm>
        </p:grpSpPr>
        <p:sp>
          <p:nvSpPr>
            <p:cNvPr id="34" name="Freeform: Shape 33">
              <a:extLst>
                <a:ext uri="{FF2B5EF4-FFF2-40B4-BE49-F238E27FC236}">
                  <a16:creationId xmlns:a16="http://schemas.microsoft.com/office/drawing/2014/main" id="{2929F0F1-A78D-44E9-BB83-175E2EAD6C48}"/>
                </a:ext>
              </a:extLst>
            </p:cNvPr>
            <p:cNvSpPr/>
            <p:nvPr/>
          </p:nvSpPr>
          <p:spPr>
            <a:xfrm>
              <a:off x="8775916" y="4080052"/>
              <a:ext cx="799123" cy="253074"/>
            </a:xfrm>
            <a:custGeom>
              <a:avLst/>
              <a:gdLst>
                <a:gd name="connsiteX0" fmla="*/ 0 w 3105150"/>
                <a:gd name="connsiteY0" fmla="*/ 944904 h 954429"/>
                <a:gd name="connsiteX1" fmla="*/ 1171575 w 3105150"/>
                <a:gd name="connsiteY1" fmla="*/ 1929 h 954429"/>
                <a:gd name="connsiteX2" fmla="*/ 2143125 w 3105150"/>
                <a:gd name="connsiteY2" fmla="*/ 697254 h 954429"/>
                <a:gd name="connsiteX3" fmla="*/ 2628900 w 3105150"/>
                <a:gd name="connsiteY3" fmla="*/ 621054 h 954429"/>
                <a:gd name="connsiteX4" fmla="*/ 3105150 w 3105150"/>
                <a:gd name="connsiteY4" fmla="*/ 954429 h 9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150" h="954429">
                  <a:moveTo>
                    <a:pt x="0" y="944904"/>
                  </a:moveTo>
                  <a:cubicBezTo>
                    <a:pt x="407193" y="494054"/>
                    <a:pt x="814387" y="43204"/>
                    <a:pt x="1171575" y="1929"/>
                  </a:cubicBezTo>
                  <a:cubicBezTo>
                    <a:pt x="1528763" y="-39346"/>
                    <a:pt x="1900238" y="594066"/>
                    <a:pt x="2143125" y="697254"/>
                  </a:cubicBezTo>
                  <a:cubicBezTo>
                    <a:pt x="2386013" y="800441"/>
                    <a:pt x="2468563" y="578192"/>
                    <a:pt x="2628900" y="621054"/>
                  </a:cubicBezTo>
                  <a:cubicBezTo>
                    <a:pt x="2789237" y="663916"/>
                    <a:pt x="3025775" y="809967"/>
                    <a:pt x="3105150" y="954429"/>
                  </a:cubicBezTo>
                </a:path>
              </a:pathLst>
            </a:custGeom>
            <a:solidFill>
              <a:srgbClr val="B4C7E7">
                <a:alpha val="74902"/>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35" name="Freeform: Shape 34">
              <a:extLst>
                <a:ext uri="{FF2B5EF4-FFF2-40B4-BE49-F238E27FC236}">
                  <a16:creationId xmlns:a16="http://schemas.microsoft.com/office/drawing/2014/main" id="{D5056C86-D133-4AF3-8EA3-98ADBC9D8A0C}"/>
                </a:ext>
              </a:extLst>
            </p:cNvPr>
            <p:cNvSpPr/>
            <p:nvPr/>
          </p:nvSpPr>
          <p:spPr>
            <a:xfrm>
              <a:off x="8775916" y="4548183"/>
              <a:ext cx="799123" cy="253074"/>
            </a:xfrm>
            <a:custGeom>
              <a:avLst/>
              <a:gdLst>
                <a:gd name="connsiteX0" fmla="*/ 0 w 3105150"/>
                <a:gd name="connsiteY0" fmla="*/ 944904 h 954429"/>
                <a:gd name="connsiteX1" fmla="*/ 1171575 w 3105150"/>
                <a:gd name="connsiteY1" fmla="*/ 1929 h 954429"/>
                <a:gd name="connsiteX2" fmla="*/ 2143125 w 3105150"/>
                <a:gd name="connsiteY2" fmla="*/ 697254 h 954429"/>
                <a:gd name="connsiteX3" fmla="*/ 2628900 w 3105150"/>
                <a:gd name="connsiteY3" fmla="*/ 621054 h 954429"/>
                <a:gd name="connsiteX4" fmla="*/ 3105150 w 3105150"/>
                <a:gd name="connsiteY4" fmla="*/ 954429 h 95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150" h="954429">
                  <a:moveTo>
                    <a:pt x="0" y="944904"/>
                  </a:moveTo>
                  <a:cubicBezTo>
                    <a:pt x="407193" y="494054"/>
                    <a:pt x="814387" y="43204"/>
                    <a:pt x="1171575" y="1929"/>
                  </a:cubicBezTo>
                  <a:cubicBezTo>
                    <a:pt x="1528763" y="-39346"/>
                    <a:pt x="1900238" y="594066"/>
                    <a:pt x="2143125" y="697254"/>
                  </a:cubicBezTo>
                  <a:cubicBezTo>
                    <a:pt x="2386013" y="800441"/>
                    <a:pt x="2468563" y="578192"/>
                    <a:pt x="2628900" y="621054"/>
                  </a:cubicBezTo>
                  <a:cubicBezTo>
                    <a:pt x="2789237" y="663916"/>
                    <a:pt x="3025775" y="809967"/>
                    <a:pt x="3105150" y="954429"/>
                  </a:cubicBezTo>
                </a:path>
              </a:pathLst>
            </a:custGeom>
            <a:solidFill>
              <a:srgbClr val="F8CBAD">
                <a:alpha val="74902"/>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38" name="Content Placeholder 2">
              <a:extLst>
                <a:ext uri="{FF2B5EF4-FFF2-40B4-BE49-F238E27FC236}">
                  <a16:creationId xmlns:a16="http://schemas.microsoft.com/office/drawing/2014/main" id="{47A841C4-4B5F-41BA-8B98-2BA7619C5C1A}"/>
                </a:ext>
              </a:extLst>
            </p:cNvPr>
            <p:cNvSpPr txBox="1">
              <a:spLocks/>
            </p:cNvSpPr>
            <p:nvPr/>
          </p:nvSpPr>
          <p:spPr>
            <a:xfrm>
              <a:off x="9575039" y="4088388"/>
              <a:ext cx="2255310" cy="41931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Before training</a:t>
              </a:r>
            </a:p>
          </p:txBody>
        </p:sp>
        <p:sp>
          <p:nvSpPr>
            <p:cNvPr id="39" name="Content Placeholder 2">
              <a:extLst>
                <a:ext uri="{FF2B5EF4-FFF2-40B4-BE49-F238E27FC236}">
                  <a16:creationId xmlns:a16="http://schemas.microsoft.com/office/drawing/2014/main" id="{55C4E971-2CFD-4FA5-9344-5B085A0FFAA4}"/>
                </a:ext>
              </a:extLst>
            </p:cNvPr>
            <p:cNvSpPr txBox="1">
              <a:spLocks/>
            </p:cNvSpPr>
            <p:nvPr/>
          </p:nvSpPr>
          <p:spPr>
            <a:xfrm>
              <a:off x="9575039" y="4553927"/>
              <a:ext cx="2255310" cy="41931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After 10 epochs</a:t>
              </a:r>
            </a:p>
          </p:txBody>
        </p:sp>
        <p:sp>
          <p:nvSpPr>
            <p:cNvPr id="40" name="Rectangle 39">
              <a:extLst>
                <a:ext uri="{FF2B5EF4-FFF2-40B4-BE49-F238E27FC236}">
                  <a16:creationId xmlns:a16="http://schemas.microsoft.com/office/drawing/2014/main" id="{1D63FB59-9902-47C1-A21F-1B05A3B3A661}"/>
                </a:ext>
              </a:extLst>
            </p:cNvPr>
            <p:cNvSpPr/>
            <p:nvPr/>
          </p:nvSpPr>
          <p:spPr>
            <a:xfrm>
              <a:off x="8610600" y="3975676"/>
              <a:ext cx="2834125" cy="997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43" name="TextBox 42">
            <a:extLst>
              <a:ext uri="{FF2B5EF4-FFF2-40B4-BE49-F238E27FC236}">
                <a16:creationId xmlns:a16="http://schemas.microsoft.com/office/drawing/2014/main" id="{71CBC0AF-5B0F-424F-BD59-C0909AE3F549}"/>
              </a:ext>
            </a:extLst>
          </p:cNvPr>
          <p:cNvSpPr txBox="1"/>
          <p:nvPr/>
        </p:nvSpPr>
        <p:spPr>
          <a:xfrm>
            <a:off x="7432013" y="1142485"/>
            <a:ext cx="4536401" cy="5078313"/>
          </a:xfrm>
          <a:prstGeom prst="rect">
            <a:avLst/>
          </a:prstGeom>
          <a:solidFill>
            <a:schemeClr val="bg2">
              <a:lumMod val="75000"/>
            </a:schemeClr>
          </a:solidFill>
          <a:ln>
            <a:solidFill>
              <a:schemeClr val="tx1">
                <a:lumMod val="65000"/>
              </a:schemeClr>
            </a:solidFill>
          </a:ln>
        </p:spPr>
        <p:txBody>
          <a:bodyPr wrap="square">
            <a:spAutoFit/>
          </a:bodyPr>
          <a:lstStyle/>
          <a:p>
            <a:pPr algn="just"/>
            <a:r>
              <a:rPr lang="en-US" i="0" dirty="0">
                <a:solidFill>
                  <a:srgbClr val="FFD966"/>
                </a:solidFill>
                <a:effectLst/>
                <a:latin typeface="Arabic Typesetting" panose="03020402040406030203" pitchFamily="66" charset="-78"/>
                <a:cs typeface="Arabic Typesetting" panose="03020402040406030203" pitchFamily="66" charset="-78"/>
              </a:rPr>
              <a:t>He could not conceive how he was to get within the unbroken facade of this place </a:t>
            </a:r>
            <a:r>
              <a:rPr lang="en-US" i="0" dirty="0">
                <a:effectLst/>
                <a:latin typeface="Arabic Typesetting" panose="03020402040406030203" pitchFamily="66" charset="-78"/>
                <a:cs typeface="Arabic Typesetting" panose="03020402040406030203" pitchFamily="66" charset="-78"/>
              </a:rPr>
              <a:t>till he reached the street by a great open space of marble pavement to take hold of an afternoon train. For a moment he could not see the crowding. Then another group was seen, then another. </a:t>
            </a:r>
            <a:r>
              <a:rPr lang="en-US" i="0" dirty="0">
                <a:solidFill>
                  <a:srgbClr val="FFD966"/>
                </a:solidFill>
                <a:effectLst/>
                <a:latin typeface="Arabic Typesetting" panose="03020402040406030203" pitchFamily="66" charset="-78"/>
                <a:cs typeface="Arabic Typesetting" panose="03020402040406030203" pitchFamily="66" charset="-78"/>
              </a:rPr>
              <a:t>He made his way slowly into the crowding in the central path. </a:t>
            </a:r>
            <a:r>
              <a:rPr lang="en-US" i="0" dirty="0">
                <a:effectLst/>
                <a:latin typeface="Arabic Typesetting" panose="03020402040406030203" pitchFamily="66" charset="-78"/>
                <a:cs typeface="Arabic Typesetting" panose="03020402040406030203" pitchFamily="66" charset="-78"/>
              </a:rPr>
              <a:t>This way he was most eager to know. He had no desire to enter the city in order to get hold of some one else, to whom he could apply as little as possible to information; and so he went at once on the long platform, hoping to reach the </a:t>
            </a:r>
            <a:r>
              <a:rPr lang="en-US" i="0" dirty="0">
                <a:solidFill>
                  <a:srgbClr val="FFD966"/>
                </a:solidFill>
                <a:effectLst/>
                <a:latin typeface="Arabic Typesetting" panose="03020402040406030203" pitchFamily="66" charset="-78"/>
                <a:cs typeface="Arabic Typesetting" panose="03020402040406030203" pitchFamily="66" charset="-78"/>
              </a:rPr>
              <a:t>Council House </a:t>
            </a:r>
            <a:r>
              <a:rPr lang="en-US" i="0" dirty="0">
                <a:effectLst/>
                <a:latin typeface="Arabic Typesetting" panose="03020402040406030203" pitchFamily="66" charset="-78"/>
                <a:cs typeface="Arabic Typesetting" panose="03020402040406030203" pitchFamily="66" charset="-78"/>
              </a:rPr>
              <a:t>before he was in time to receive any information that he had received from his brother or his wife. After waiting several minutes for that, the expressman, who had been most unwilling to return to the city, said that he would join the </a:t>
            </a:r>
            <a:r>
              <a:rPr lang="en-US" i="0" dirty="0">
                <a:solidFill>
                  <a:srgbClr val="FFD966"/>
                </a:solidFill>
                <a:effectLst/>
                <a:latin typeface="Arabic Typesetting" panose="03020402040406030203" pitchFamily="66" charset="-78"/>
                <a:cs typeface="Arabic Typesetting" panose="03020402040406030203" pitchFamily="66" charset="-78"/>
              </a:rPr>
              <a:t>Council</a:t>
            </a:r>
            <a:r>
              <a:rPr lang="en-US" i="0" dirty="0">
                <a:effectLst/>
                <a:latin typeface="Arabic Typesetting" panose="03020402040406030203" pitchFamily="66" charset="-78"/>
                <a:cs typeface="Arabic Typesetting" panose="03020402040406030203" pitchFamily="66" charset="-78"/>
              </a:rPr>
              <a:t> on the way to meet the new manager, and was even more delighted to have taken possession of his money than he had been when he went to see the </a:t>
            </a:r>
            <a:r>
              <a:rPr lang="en-US" i="0" dirty="0">
                <a:solidFill>
                  <a:srgbClr val="FFD966"/>
                </a:solidFill>
                <a:effectLst/>
                <a:latin typeface="Arabic Typesetting" panose="03020402040406030203" pitchFamily="66" charset="-78"/>
                <a:cs typeface="Arabic Typesetting" panose="03020402040406030203" pitchFamily="66" charset="-78"/>
              </a:rPr>
              <a:t>London cable office </a:t>
            </a:r>
            <a:r>
              <a:rPr lang="en-US" i="0" dirty="0">
                <a:effectLst/>
                <a:latin typeface="Arabic Typesetting" panose="03020402040406030203" pitchFamily="66" charset="-78"/>
                <a:cs typeface="Arabic Typesetting" panose="03020402040406030203" pitchFamily="66" charset="-78"/>
              </a:rPr>
              <a:t>and asked about the interview he had held during the afternoon. The cable service had been decided after he had left it.</a:t>
            </a:r>
            <a:endParaRPr lang="fr-FR" dirty="0">
              <a:latin typeface="Arabic Typesetting" panose="03020402040406030203" pitchFamily="66" charset="-78"/>
              <a:cs typeface="Arabic Typesetting" panose="03020402040406030203" pitchFamily="66" charset="-78"/>
            </a:endParaRPr>
          </a:p>
        </p:txBody>
      </p:sp>
      <p:sp>
        <p:nvSpPr>
          <p:cNvPr id="44" name="Content Placeholder 2">
            <a:extLst>
              <a:ext uri="{FF2B5EF4-FFF2-40B4-BE49-F238E27FC236}">
                <a16:creationId xmlns:a16="http://schemas.microsoft.com/office/drawing/2014/main" id="{F3F5A179-D9E1-4C11-854C-E18405E1B697}"/>
              </a:ext>
            </a:extLst>
          </p:cNvPr>
          <p:cNvSpPr txBox="1">
            <a:spLocks/>
          </p:cNvSpPr>
          <p:nvPr/>
        </p:nvSpPr>
        <p:spPr>
          <a:xfrm>
            <a:off x="7432012" y="393006"/>
            <a:ext cx="4536401" cy="68170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Generation Example</a:t>
            </a:r>
            <a:br>
              <a:rPr lang="en-US" sz="1600" b="1" dirty="0"/>
            </a:br>
            <a:r>
              <a:rPr lang="en-US" sz="1600" dirty="0">
                <a:solidFill>
                  <a:srgbClr val="FFD966"/>
                </a:solidFill>
              </a:rPr>
              <a:t>Summaries, keywords and entities highlighted</a:t>
            </a:r>
          </a:p>
        </p:txBody>
      </p:sp>
    </p:spTree>
    <p:extLst>
      <p:ext uri="{BB962C8B-B14F-4D97-AF65-F5344CB8AC3E}">
        <p14:creationId xmlns:p14="http://schemas.microsoft.com/office/powerpoint/2010/main" val="423879261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Demonstration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4535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16</a:t>
            </a:fld>
            <a:endParaRPr lang="fr-FR"/>
          </a:p>
        </p:txBody>
      </p:sp>
      <p:pic>
        <p:nvPicPr>
          <p:cNvPr id="4" name="Controllable and contextualised writing tool for novel authors - Demonstration">
            <a:hlinkClick r:id="" action="ppaction://media"/>
            <a:extLst>
              <a:ext uri="{FF2B5EF4-FFF2-40B4-BE49-F238E27FC236}">
                <a16:creationId xmlns:a16="http://schemas.microsoft.com/office/drawing/2014/main" id="{8D920EB7-146E-4AC3-AFBA-4D1067B8E2DC}"/>
              </a:ext>
            </a:extLst>
          </p:cNvPr>
          <p:cNvPicPr>
            <a:picLocks noChangeAspect="1"/>
          </p:cNvPicPr>
          <p:nvPr>
            <a:videoFile r:link="rId1"/>
            <p:extLst>
              <p:ext uri="{DAA4B4D4-6D71-4841-9C94-3DE7FCFB9230}">
                <p14:media xmlns:p14="http://schemas.microsoft.com/office/powerpoint/2010/main" r:embed="rId2">
                  <p14:trim st="45418" end="9335"/>
                </p14:media>
              </p:ext>
            </p:extLst>
          </p:nvPr>
        </p:nvPicPr>
        <p:blipFill>
          <a:blip r:embed="rId4"/>
          <a:stretch>
            <a:fillRect/>
          </a:stretch>
        </p:blipFill>
        <p:spPr>
          <a:xfrm>
            <a:off x="971549" y="1416943"/>
            <a:ext cx="9267826" cy="5213153"/>
          </a:xfrm>
          <a:prstGeom prst="rect">
            <a:avLst/>
          </a:prstGeom>
        </p:spPr>
      </p:pic>
    </p:spTree>
    <p:extLst>
      <p:ext uri="{BB962C8B-B14F-4D97-AF65-F5344CB8AC3E}">
        <p14:creationId xmlns:p14="http://schemas.microsoft.com/office/powerpoint/2010/main" val="3933011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8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Links</a:t>
            </a:r>
            <a:endParaRPr lang="fr-FR" dirty="0"/>
          </a:p>
        </p:txBody>
      </p:sp>
      <p:sp>
        <p:nvSpPr>
          <p:cNvPr id="3" name="Content Placeholder 2">
            <a:extLst>
              <a:ext uri="{FF2B5EF4-FFF2-40B4-BE49-F238E27FC236}">
                <a16:creationId xmlns:a16="http://schemas.microsoft.com/office/drawing/2014/main" id="{4FCD9925-4372-496C-86EB-FCE9A254175D}"/>
              </a:ext>
            </a:extLst>
          </p:cNvPr>
          <p:cNvSpPr>
            <a:spLocks noGrp="1"/>
          </p:cNvSpPr>
          <p:nvPr>
            <p:ph idx="1"/>
          </p:nvPr>
        </p:nvSpPr>
        <p:spPr>
          <a:xfrm>
            <a:off x="838200" y="1530517"/>
            <a:ext cx="10515600" cy="1738304"/>
          </a:xfrm>
        </p:spPr>
        <p:txBody>
          <a:bodyPr>
            <a:normAutofit/>
          </a:bodyPr>
          <a:lstStyle/>
          <a:p>
            <a:pPr marL="0" indent="0">
              <a:buNone/>
            </a:pPr>
            <a:r>
              <a:rPr lang="en-US" sz="1800" b="1" dirty="0"/>
              <a:t>Front-end only service: </a:t>
            </a:r>
            <a:r>
              <a:rPr lang="en-US" sz="1800" dirty="0"/>
              <a:t>	</a:t>
            </a:r>
            <a:r>
              <a:rPr lang="en-US" sz="1800" u="sng" dirty="0">
                <a:latin typeface="CMU Typewriter Text" panose="02000309000000000000" pitchFamily="50" charset="0"/>
                <a:ea typeface="CMU Typewriter Text" panose="02000309000000000000" pitchFamily="50" charset="0"/>
                <a:cs typeface="CMU Typewriter Text" panose="02000309000000000000" pitchFamily="50" charset="0"/>
                <a:hlinkClick r:id="rId2">
                  <a:extLst>
                    <a:ext uri="{A12FA001-AC4F-418D-AE19-62706E023703}">
                      <ahyp:hlinkClr xmlns:ahyp="http://schemas.microsoft.com/office/drawing/2018/hyperlinkcolor" val="tx"/>
                    </a:ext>
                  </a:extLst>
                </a:hlinkClick>
              </a:rPr>
              <a:t>http://textgen.thomas-lamson.com/</a:t>
            </a:r>
            <a:endParaRPr lang="en-US" sz="1800" u="sng" dirty="0">
              <a:latin typeface="CMU Typewriter Text" panose="02000309000000000000" pitchFamily="50" charset="0"/>
              <a:ea typeface="CMU Typewriter Text" panose="02000309000000000000" pitchFamily="50" charset="0"/>
              <a:cs typeface="CMU Typewriter Text" panose="02000309000000000000" pitchFamily="50" charset="0"/>
            </a:endParaRPr>
          </a:p>
          <a:p>
            <a:pPr marL="0" indent="0">
              <a:buNone/>
            </a:pPr>
            <a:r>
              <a:rPr lang="fr-FR" sz="1800" b="1" dirty="0"/>
              <a:t>GitHub </a:t>
            </a:r>
            <a:r>
              <a:rPr lang="fr-FR" sz="1800" b="1" dirty="0" err="1"/>
              <a:t>project</a:t>
            </a:r>
            <a:r>
              <a:rPr lang="fr-FR" sz="1800" b="1" dirty="0"/>
              <a:t>:</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hlinkClick r:id="rId3">
                  <a:extLst>
                    <a:ext uri="{A12FA001-AC4F-418D-AE19-62706E023703}">
                      <ahyp:hlinkClr xmlns:ahyp="http://schemas.microsoft.com/office/drawing/2018/hyperlinkcolor" val="tx"/>
                    </a:ext>
                  </a:extLst>
                </a:hlinkClick>
              </a:rPr>
              <a:t>http://github.com/ThomasLamsonFr/AITextGenerator</a:t>
            </a:r>
            <a:endPar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endParaRPr>
          </a:p>
          <a:p>
            <a:pPr marL="0" indent="0">
              <a:buNone/>
            </a:pPr>
            <a:r>
              <a:rPr lang="fr-FR" sz="1800" b="1" dirty="0" err="1"/>
              <a:t>Front-end</a:t>
            </a:r>
            <a:r>
              <a:rPr lang="fr-FR" sz="1800" b="1" dirty="0"/>
              <a:t> GitHub </a:t>
            </a:r>
            <a:r>
              <a:rPr lang="fr-FR" sz="1800" b="1" dirty="0" err="1"/>
              <a:t>project</a:t>
            </a:r>
            <a:r>
              <a:rPr lang="fr-FR" sz="1800" b="1" dirty="0"/>
              <a:t>:</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hlinkClick r:id="rId4">
                  <a:extLst>
                    <a:ext uri="{A12FA001-AC4F-418D-AE19-62706E023703}">
                      <ahyp:hlinkClr xmlns:ahyp="http://schemas.microsoft.com/office/drawing/2018/hyperlinkcolor" val="tx"/>
                    </a:ext>
                  </a:extLst>
                </a:hlinkClick>
              </a:rPr>
              <a:t>https://github.com/ThomasLamsonFr/AITextGeneratorFront</a:t>
            </a:r>
            <a:endPar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endParaRPr>
          </a:p>
          <a:p>
            <a:pPr marL="0" indent="0">
              <a:buNone/>
            </a:pPr>
            <a:r>
              <a:rPr lang="fr-FR" sz="1800" b="1" dirty="0" err="1"/>
              <a:t>Demonstration</a:t>
            </a:r>
            <a:r>
              <a:rPr lang="fr-FR" sz="1800" b="1" dirty="0"/>
              <a:t> </a:t>
            </a:r>
            <a:r>
              <a:rPr lang="fr-FR" sz="1800" b="1" dirty="0" err="1"/>
              <a:t>video</a:t>
            </a:r>
            <a:r>
              <a:rPr lang="fr-FR" sz="1800" b="1" dirty="0"/>
              <a:t>:</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hlinkClick r:id="rId5">
                  <a:extLst>
                    <a:ext uri="{A12FA001-AC4F-418D-AE19-62706E023703}">
                      <ahyp:hlinkClr xmlns:ahyp="http://schemas.microsoft.com/office/drawing/2018/hyperlinkcolor" val="tx"/>
                    </a:ext>
                  </a:extLst>
                </a:hlinkClick>
              </a:rPr>
              <a:t>https://www.youtube.com/watch?v=zwezKGrahK0</a:t>
            </a:r>
            <a:endPar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2249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17</a:t>
            </a:fld>
            <a:endParaRPr lang="fr-FR"/>
          </a:p>
        </p:txBody>
      </p:sp>
      <p:sp>
        <p:nvSpPr>
          <p:cNvPr id="7" name="Title 1">
            <a:extLst>
              <a:ext uri="{FF2B5EF4-FFF2-40B4-BE49-F238E27FC236}">
                <a16:creationId xmlns:a16="http://schemas.microsoft.com/office/drawing/2014/main" id="{C83B1AB7-32E7-4511-9DD5-309C408C35BF}"/>
              </a:ext>
            </a:extLst>
          </p:cNvPr>
          <p:cNvSpPr txBox="1">
            <a:spLocks/>
          </p:cNvSpPr>
          <p:nvPr/>
        </p:nvSpPr>
        <p:spPr>
          <a:xfrm>
            <a:off x="838200" y="33649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stStyle>
          <a:p>
            <a:r>
              <a:rPr lang="en-US" dirty="0"/>
              <a:t>Contacts</a:t>
            </a:r>
            <a:endParaRPr lang="fr-FR" dirty="0"/>
          </a:p>
        </p:txBody>
      </p:sp>
      <p:cxnSp>
        <p:nvCxnSpPr>
          <p:cNvPr id="8" name="Straight Connector 7">
            <a:extLst>
              <a:ext uri="{FF2B5EF4-FFF2-40B4-BE49-F238E27FC236}">
                <a16:creationId xmlns:a16="http://schemas.microsoft.com/office/drawing/2014/main" id="{270E18B1-3A4A-43A4-8987-56E1EB543539}"/>
              </a:ext>
            </a:extLst>
          </p:cNvPr>
          <p:cNvCxnSpPr>
            <a:cxnSpLocks/>
          </p:cNvCxnSpPr>
          <p:nvPr/>
        </p:nvCxnSpPr>
        <p:spPr>
          <a:xfrm>
            <a:off x="0" y="4307459"/>
            <a:ext cx="3072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802335EF-343C-4D5E-A03C-A325F1D7C670}"/>
              </a:ext>
            </a:extLst>
          </p:cNvPr>
          <p:cNvSpPr txBox="1">
            <a:spLocks/>
          </p:cNvSpPr>
          <p:nvPr/>
        </p:nvSpPr>
        <p:spPr>
          <a:xfrm>
            <a:off x="838200" y="4567903"/>
            <a:ext cx="10515600" cy="159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a:t>Alexandre Duval	</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rPr>
              <a:t>alexandre.duval@student-cs.fr</a:t>
            </a:r>
          </a:p>
          <a:p>
            <a:pPr marL="0" indent="0">
              <a:buFont typeface="Arial" panose="020B0604020202020204" pitchFamily="34" charset="0"/>
              <a:buNone/>
            </a:pPr>
            <a:r>
              <a:rPr lang="fr-FR" sz="1800" b="1" dirty="0"/>
              <a:t>Thomas Lamson	</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rPr>
              <a:t>contact@thomas-Lamson.com</a:t>
            </a:r>
          </a:p>
          <a:p>
            <a:pPr marL="0" indent="0">
              <a:buFont typeface="Arial" panose="020B0604020202020204" pitchFamily="34" charset="0"/>
              <a:buNone/>
            </a:pPr>
            <a:r>
              <a:rPr lang="en-US" sz="1800" b="1" dirty="0" err="1"/>
              <a:t>Gaël</a:t>
            </a:r>
            <a:r>
              <a:rPr lang="en-US" sz="1800" b="1" dirty="0"/>
              <a:t> de </a:t>
            </a:r>
            <a:r>
              <a:rPr lang="en-US" sz="1800" b="1" dirty="0" err="1"/>
              <a:t>Léséleuc</a:t>
            </a:r>
            <a:r>
              <a:rPr lang="en-US" sz="1800" b="1" dirty="0"/>
              <a:t> de </a:t>
            </a:r>
            <a:r>
              <a:rPr lang="en-US" sz="1800" b="1" dirty="0" err="1"/>
              <a:t>Kérouara</a:t>
            </a:r>
            <a:r>
              <a:rPr lang="en-US" sz="1800" dirty="0"/>
              <a:t>	</a:t>
            </a:r>
            <a:r>
              <a:rPr lang="en-US" sz="1800" u="sng" dirty="0">
                <a:latin typeface="CMU Typewriter Text" panose="02000309000000000000" pitchFamily="50" charset="0"/>
                <a:ea typeface="CMU Typewriter Text" panose="02000309000000000000" pitchFamily="50" charset="0"/>
                <a:cs typeface="CMU Typewriter Text" panose="02000309000000000000" pitchFamily="50" charset="0"/>
              </a:rPr>
              <a:t>gael.dldk@pm.me</a:t>
            </a:r>
          </a:p>
          <a:p>
            <a:pPr marL="0" indent="0">
              <a:buFont typeface="Arial" panose="020B0604020202020204" pitchFamily="34" charset="0"/>
              <a:buNone/>
            </a:pPr>
            <a:r>
              <a:rPr lang="fr-FR" sz="1800" b="1" dirty="0"/>
              <a:t>Matthias Gallé	</a:t>
            </a:r>
            <a:r>
              <a:rPr lang="fr-FR" sz="1800" dirty="0"/>
              <a:t>		</a:t>
            </a:r>
            <a:r>
              <a:rPr lang="fr-FR" sz="1800" u="sng" dirty="0">
                <a:latin typeface="CMU Typewriter Text" panose="02000309000000000000" pitchFamily="50" charset="0"/>
                <a:ea typeface="CMU Typewriter Text" panose="02000309000000000000" pitchFamily="50" charset="0"/>
                <a:cs typeface="CMU Typewriter Text" panose="02000309000000000000" pitchFamily="50" charset="0"/>
              </a:rPr>
              <a:t>matthias.galle@naverlabs.com</a:t>
            </a:r>
          </a:p>
        </p:txBody>
      </p:sp>
    </p:spTree>
    <p:extLst>
      <p:ext uri="{BB962C8B-B14F-4D97-AF65-F5344CB8AC3E}">
        <p14:creationId xmlns:p14="http://schemas.microsoft.com/office/powerpoint/2010/main" val="135518639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Introduction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p:nvPr/>
        </p:nvCxnSpPr>
        <p:spPr>
          <a:xfrm>
            <a:off x="0" y="1307592"/>
            <a:ext cx="39959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2</a:t>
            </a:fld>
            <a:endParaRPr lang="fr-FR"/>
          </a:p>
        </p:txBody>
      </p:sp>
      <p:pic>
        <p:nvPicPr>
          <p:cNvPr id="9" name="Picture 8">
            <a:extLst>
              <a:ext uri="{FF2B5EF4-FFF2-40B4-BE49-F238E27FC236}">
                <a16:creationId xmlns:a16="http://schemas.microsoft.com/office/drawing/2014/main" id="{457B7E1E-862D-4DC6-99A9-6F58146B41A8}"/>
              </a:ext>
            </a:extLst>
          </p:cNvPr>
          <p:cNvPicPr>
            <a:picLocks noChangeAspect="1"/>
          </p:cNvPicPr>
          <p:nvPr/>
        </p:nvPicPr>
        <p:blipFill>
          <a:blip r:embed="rId2"/>
          <a:stretch>
            <a:fillRect/>
          </a:stretch>
        </p:blipFill>
        <p:spPr>
          <a:xfrm>
            <a:off x="838200" y="2899549"/>
            <a:ext cx="3548253" cy="1123969"/>
          </a:xfrm>
          <a:prstGeom prst="rect">
            <a:avLst/>
          </a:prstGeom>
        </p:spPr>
      </p:pic>
      <p:pic>
        <p:nvPicPr>
          <p:cNvPr id="11" name="Picture 10">
            <a:extLst>
              <a:ext uri="{FF2B5EF4-FFF2-40B4-BE49-F238E27FC236}">
                <a16:creationId xmlns:a16="http://schemas.microsoft.com/office/drawing/2014/main" id="{7B44A047-B35E-4F98-AE94-6F8BFFC4CB29}"/>
              </a:ext>
            </a:extLst>
          </p:cNvPr>
          <p:cNvPicPr>
            <a:picLocks noChangeAspect="1"/>
          </p:cNvPicPr>
          <p:nvPr/>
        </p:nvPicPr>
        <p:blipFill>
          <a:blip r:embed="rId3"/>
          <a:stretch>
            <a:fillRect/>
          </a:stretch>
        </p:blipFill>
        <p:spPr>
          <a:xfrm>
            <a:off x="838200" y="1657275"/>
            <a:ext cx="3548253" cy="1123970"/>
          </a:xfrm>
          <a:prstGeom prst="rect">
            <a:avLst/>
          </a:prstGeom>
        </p:spPr>
      </p:pic>
      <p:sp>
        <p:nvSpPr>
          <p:cNvPr id="16" name="Title 1">
            <a:extLst>
              <a:ext uri="{FF2B5EF4-FFF2-40B4-BE49-F238E27FC236}">
                <a16:creationId xmlns:a16="http://schemas.microsoft.com/office/drawing/2014/main" id="{C4441270-4F4B-404A-848C-D5C561F886C4}"/>
              </a:ext>
            </a:extLst>
          </p:cNvPr>
          <p:cNvSpPr txBox="1">
            <a:spLocks/>
          </p:cNvSpPr>
          <p:nvPr/>
        </p:nvSpPr>
        <p:spPr>
          <a:xfrm>
            <a:off x="1600578" y="4339964"/>
            <a:ext cx="2395350" cy="539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stStyle>
          <a:p>
            <a:pPr algn="ctr"/>
            <a:r>
              <a:rPr lang="en-US" dirty="0">
                <a:latin typeface="Bahnschrift" panose="020B0502040204020203" pitchFamily="34" charset="0"/>
                <a:cs typeface="Aharoni" panose="02010803020104030203" pitchFamily="2" charset="-79"/>
              </a:rPr>
              <a:t>GROVER</a:t>
            </a:r>
          </a:p>
        </p:txBody>
      </p:sp>
      <p:pic>
        <p:nvPicPr>
          <p:cNvPr id="18" name="Picture 17">
            <a:extLst>
              <a:ext uri="{FF2B5EF4-FFF2-40B4-BE49-F238E27FC236}">
                <a16:creationId xmlns:a16="http://schemas.microsoft.com/office/drawing/2014/main" id="{F1E6E548-2C96-4F08-B78D-FA10BC9F319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52500" y="5293342"/>
            <a:ext cx="3548253" cy="906347"/>
          </a:xfrm>
          <a:prstGeom prst="rect">
            <a:avLst/>
          </a:prstGeom>
        </p:spPr>
      </p:pic>
      <p:sp>
        <p:nvSpPr>
          <p:cNvPr id="21" name="TextBox 20">
            <a:extLst>
              <a:ext uri="{FF2B5EF4-FFF2-40B4-BE49-F238E27FC236}">
                <a16:creationId xmlns:a16="http://schemas.microsoft.com/office/drawing/2014/main" id="{5EA5FFA0-7A61-408F-BA9B-7B4743FF8EFE}"/>
              </a:ext>
            </a:extLst>
          </p:cNvPr>
          <p:cNvSpPr txBox="1"/>
          <p:nvPr/>
        </p:nvSpPr>
        <p:spPr>
          <a:xfrm>
            <a:off x="5063739" y="2025246"/>
            <a:ext cx="6096000"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Transformer Model</a:t>
            </a:r>
            <a:endParaRPr lang="fr-FR" sz="24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TextBox 21">
            <a:extLst>
              <a:ext uri="{FF2B5EF4-FFF2-40B4-BE49-F238E27FC236}">
                <a16:creationId xmlns:a16="http://schemas.microsoft.com/office/drawing/2014/main" id="{1D550BE6-01BD-47DB-BF9F-1F3BFFABF136}"/>
              </a:ext>
            </a:extLst>
          </p:cNvPr>
          <p:cNvSpPr txBox="1"/>
          <p:nvPr/>
        </p:nvSpPr>
        <p:spPr>
          <a:xfrm>
            <a:off x="5063739" y="3230700"/>
            <a:ext cx="6756786"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Transformer Model of increased size</a:t>
            </a:r>
            <a:endParaRPr lang="fr-FR" sz="2400" dirty="0">
              <a:latin typeface="CMU Serif" panose="02000603000000000000" pitchFamily="2" charset="0"/>
              <a:ea typeface="CMU Serif" panose="02000603000000000000" pitchFamily="2" charset="0"/>
              <a:cs typeface="CMU Serif" panose="02000603000000000000" pitchFamily="2" charset="0"/>
            </a:endParaRPr>
          </a:p>
        </p:txBody>
      </p:sp>
      <p:sp>
        <p:nvSpPr>
          <p:cNvPr id="23" name="TextBox 22">
            <a:extLst>
              <a:ext uri="{FF2B5EF4-FFF2-40B4-BE49-F238E27FC236}">
                <a16:creationId xmlns:a16="http://schemas.microsoft.com/office/drawing/2014/main" id="{94602641-1C8F-49DC-ABE3-334EAB82BBC9}"/>
              </a:ext>
            </a:extLst>
          </p:cNvPr>
          <p:cNvSpPr txBox="1"/>
          <p:nvPr/>
        </p:nvSpPr>
        <p:spPr>
          <a:xfrm>
            <a:off x="5063738" y="4373192"/>
            <a:ext cx="6671061"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Generation and detection of Neural Fake News</a:t>
            </a:r>
            <a:endParaRPr lang="fr-FR" sz="2400" dirty="0">
              <a:latin typeface="CMU Serif" panose="02000603000000000000" pitchFamily="2" charset="0"/>
              <a:ea typeface="CMU Serif" panose="02000603000000000000" pitchFamily="2" charset="0"/>
              <a:cs typeface="CMU Serif" panose="02000603000000000000" pitchFamily="2" charset="0"/>
            </a:endParaRPr>
          </a:p>
        </p:txBody>
      </p:sp>
      <p:sp>
        <p:nvSpPr>
          <p:cNvPr id="24" name="TextBox 23">
            <a:extLst>
              <a:ext uri="{FF2B5EF4-FFF2-40B4-BE49-F238E27FC236}">
                <a16:creationId xmlns:a16="http://schemas.microsoft.com/office/drawing/2014/main" id="{1D61308D-0CE8-4E3F-92A1-1510D698DDC8}"/>
              </a:ext>
            </a:extLst>
          </p:cNvPr>
          <p:cNvSpPr txBox="1"/>
          <p:nvPr/>
        </p:nvSpPr>
        <p:spPr>
          <a:xfrm>
            <a:off x="5063738" y="5515684"/>
            <a:ext cx="6671061"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Contextualized text generation experiment</a:t>
            </a:r>
            <a:endParaRPr lang="fr-FR" sz="2400" dirty="0">
              <a:latin typeface="CMU Serif" panose="02000603000000000000" pitchFamily="2" charset="0"/>
              <a:ea typeface="CMU Serif" panose="02000603000000000000" pitchFamily="2" charset="0"/>
              <a:cs typeface="CMU Serif" panose="02000603000000000000" pitchFamily="2" charset="0"/>
            </a:endParaRPr>
          </a:p>
        </p:txBody>
      </p:sp>
      <p:sp>
        <p:nvSpPr>
          <p:cNvPr id="25" name="TextBox 24">
            <a:extLst>
              <a:ext uri="{FF2B5EF4-FFF2-40B4-BE49-F238E27FC236}">
                <a16:creationId xmlns:a16="http://schemas.microsoft.com/office/drawing/2014/main" id="{0B555C1A-25DC-4CAC-8B3F-9F07202D2205}"/>
              </a:ext>
            </a:extLst>
          </p:cNvPr>
          <p:cNvSpPr txBox="1"/>
          <p:nvPr/>
        </p:nvSpPr>
        <p:spPr>
          <a:xfrm>
            <a:off x="5063738" y="1027906"/>
            <a:ext cx="6096000" cy="400110"/>
          </a:xfrm>
          <a:prstGeom prst="rect">
            <a:avLst/>
          </a:prstGeom>
          <a:noFill/>
        </p:spPr>
        <p:txBody>
          <a:bodyPr wrap="square">
            <a:spAutoFit/>
          </a:bodyPr>
          <a:lstStyle/>
          <a:p>
            <a:r>
              <a:rPr lang="en-US" sz="2000" dirty="0">
                <a:solidFill>
                  <a:schemeClr val="tx1">
                    <a:lumMod val="85000"/>
                  </a:schemeClr>
                </a:solidFill>
                <a:latin typeface="CMU Serif" panose="02000603000000000000" pitchFamily="2" charset="0"/>
                <a:ea typeface="CMU Serif" panose="02000603000000000000" pitchFamily="2" charset="0"/>
                <a:cs typeface="CMU Serif" panose="02000603000000000000" pitchFamily="2" charset="0"/>
              </a:rPr>
              <a:t>A few examples…</a:t>
            </a:r>
            <a:endParaRPr lang="fr-FR" sz="2000" dirty="0">
              <a:solidFill>
                <a:schemeClr val="tx1">
                  <a:lumMod val="85000"/>
                </a:schemeClr>
              </a:solidFill>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6393378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Introduction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p:nvPr/>
        </p:nvCxnSpPr>
        <p:spPr>
          <a:xfrm>
            <a:off x="0" y="1307592"/>
            <a:ext cx="39959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3</a:t>
            </a:fld>
            <a:endParaRPr lang="fr-FR" dirty="0"/>
          </a:p>
        </p:txBody>
      </p:sp>
      <p:pic>
        <p:nvPicPr>
          <p:cNvPr id="9" name="Picture 8">
            <a:extLst>
              <a:ext uri="{FF2B5EF4-FFF2-40B4-BE49-F238E27FC236}">
                <a16:creationId xmlns:a16="http://schemas.microsoft.com/office/drawing/2014/main" id="{457B7E1E-862D-4DC6-99A9-6F58146B41A8}"/>
              </a:ext>
            </a:extLst>
          </p:cNvPr>
          <p:cNvPicPr>
            <a:picLocks noChangeAspect="1"/>
          </p:cNvPicPr>
          <p:nvPr/>
        </p:nvPicPr>
        <p:blipFill>
          <a:blip r:embed="rId2"/>
          <a:stretch>
            <a:fillRect/>
          </a:stretch>
        </p:blipFill>
        <p:spPr>
          <a:xfrm>
            <a:off x="838200" y="2899549"/>
            <a:ext cx="3548253" cy="1123969"/>
          </a:xfrm>
          <a:prstGeom prst="rect">
            <a:avLst/>
          </a:prstGeom>
        </p:spPr>
      </p:pic>
      <p:pic>
        <p:nvPicPr>
          <p:cNvPr id="11" name="Picture 10">
            <a:extLst>
              <a:ext uri="{FF2B5EF4-FFF2-40B4-BE49-F238E27FC236}">
                <a16:creationId xmlns:a16="http://schemas.microsoft.com/office/drawing/2014/main" id="{7B44A047-B35E-4F98-AE94-6F8BFFC4CB29}"/>
              </a:ext>
            </a:extLst>
          </p:cNvPr>
          <p:cNvPicPr>
            <a:picLocks noChangeAspect="1"/>
          </p:cNvPicPr>
          <p:nvPr/>
        </p:nvPicPr>
        <p:blipFill>
          <a:blip r:embed="rId3"/>
          <a:stretch>
            <a:fillRect/>
          </a:stretch>
        </p:blipFill>
        <p:spPr>
          <a:xfrm>
            <a:off x="838200" y="1657275"/>
            <a:ext cx="3548253" cy="1123970"/>
          </a:xfrm>
          <a:prstGeom prst="rect">
            <a:avLst/>
          </a:prstGeom>
        </p:spPr>
      </p:pic>
      <p:sp>
        <p:nvSpPr>
          <p:cNvPr id="16" name="Title 1">
            <a:extLst>
              <a:ext uri="{FF2B5EF4-FFF2-40B4-BE49-F238E27FC236}">
                <a16:creationId xmlns:a16="http://schemas.microsoft.com/office/drawing/2014/main" id="{C4441270-4F4B-404A-848C-D5C561F886C4}"/>
              </a:ext>
            </a:extLst>
          </p:cNvPr>
          <p:cNvSpPr txBox="1">
            <a:spLocks/>
          </p:cNvSpPr>
          <p:nvPr/>
        </p:nvSpPr>
        <p:spPr>
          <a:xfrm>
            <a:off x="1600578" y="4339964"/>
            <a:ext cx="2395350" cy="539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stStyle>
          <a:p>
            <a:pPr algn="ctr"/>
            <a:r>
              <a:rPr lang="en-US" dirty="0">
                <a:latin typeface="Bahnschrift" panose="020B0502040204020203" pitchFamily="34" charset="0"/>
                <a:cs typeface="Aharoni" panose="02010803020104030203" pitchFamily="2" charset="-79"/>
              </a:rPr>
              <a:t>GROVER</a:t>
            </a:r>
          </a:p>
        </p:txBody>
      </p:sp>
      <p:pic>
        <p:nvPicPr>
          <p:cNvPr id="18" name="Picture 17">
            <a:extLst>
              <a:ext uri="{FF2B5EF4-FFF2-40B4-BE49-F238E27FC236}">
                <a16:creationId xmlns:a16="http://schemas.microsoft.com/office/drawing/2014/main" id="{F1E6E548-2C96-4F08-B78D-FA10BC9F319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52500" y="5293342"/>
            <a:ext cx="3548253" cy="906347"/>
          </a:xfrm>
          <a:prstGeom prst="rect">
            <a:avLst/>
          </a:prstGeom>
        </p:spPr>
      </p:pic>
      <p:sp>
        <p:nvSpPr>
          <p:cNvPr id="21" name="TextBox 20">
            <a:extLst>
              <a:ext uri="{FF2B5EF4-FFF2-40B4-BE49-F238E27FC236}">
                <a16:creationId xmlns:a16="http://schemas.microsoft.com/office/drawing/2014/main" id="{5EA5FFA0-7A61-408F-BA9B-7B4743FF8EFE}"/>
              </a:ext>
            </a:extLst>
          </p:cNvPr>
          <p:cNvSpPr txBox="1"/>
          <p:nvPr/>
        </p:nvSpPr>
        <p:spPr>
          <a:xfrm>
            <a:off x="5920610" y="2781245"/>
            <a:ext cx="4670812" cy="2308324"/>
          </a:xfrm>
          <a:prstGeom prst="rect">
            <a:avLst/>
          </a:prstGeom>
          <a:noFill/>
        </p:spPr>
        <p:txBody>
          <a:bodyPr wrap="square">
            <a:spAutoFit/>
          </a:bodyPr>
          <a:lstStyle/>
          <a:p>
            <a:pPr algn="ctr"/>
            <a:r>
              <a:rPr lang="en-US" sz="2400" b="1" dirty="0">
                <a:latin typeface="CMU Serif" panose="02000603000000000000" pitchFamily="2" charset="0"/>
                <a:ea typeface="CMU Serif" panose="02000603000000000000" pitchFamily="2" charset="0"/>
                <a:cs typeface="CMU Serif" panose="02000603000000000000" pitchFamily="2" charset="0"/>
              </a:rPr>
              <a:t>Costly to train</a:t>
            </a:r>
          </a:p>
          <a:p>
            <a:pPr algn="ctr"/>
            <a:endParaRPr lang="en-US" sz="2400" b="1" dirty="0">
              <a:latin typeface="CMU Serif" panose="02000603000000000000" pitchFamily="2" charset="0"/>
              <a:ea typeface="CMU Serif" panose="02000603000000000000" pitchFamily="2" charset="0"/>
              <a:cs typeface="CMU Serif" panose="02000603000000000000" pitchFamily="2" charset="0"/>
            </a:endParaRPr>
          </a:p>
          <a:p>
            <a:pPr algn="ctr"/>
            <a:r>
              <a:rPr lang="en-US" sz="2400" b="1" dirty="0">
                <a:latin typeface="CMU Serif" panose="02000603000000000000" pitchFamily="2" charset="0"/>
                <a:ea typeface="CMU Serif" panose="02000603000000000000" pitchFamily="2" charset="0"/>
                <a:cs typeface="CMU Serif" panose="02000603000000000000" pitchFamily="2" charset="0"/>
              </a:rPr>
              <a:t>Struggle to maintain consistent context</a:t>
            </a:r>
          </a:p>
          <a:p>
            <a:pPr algn="ctr"/>
            <a:endParaRPr lang="en-US" sz="2400" b="1" dirty="0">
              <a:latin typeface="CMU Serif" panose="02000603000000000000" pitchFamily="2" charset="0"/>
              <a:ea typeface="CMU Serif" panose="02000603000000000000" pitchFamily="2" charset="0"/>
              <a:cs typeface="CMU Serif" panose="02000603000000000000" pitchFamily="2" charset="0"/>
            </a:endParaRPr>
          </a:p>
          <a:p>
            <a:pPr algn="ctr"/>
            <a:r>
              <a:rPr lang="en-US" sz="2400" b="1" dirty="0">
                <a:latin typeface="CMU Serif" panose="02000603000000000000" pitchFamily="2" charset="0"/>
                <a:ea typeface="CMU Serif" panose="02000603000000000000" pitchFamily="2" charset="0"/>
                <a:cs typeface="CMU Serif" panose="02000603000000000000" pitchFamily="2" charset="0"/>
              </a:rPr>
              <a:t>Generation is hard to steer</a:t>
            </a:r>
          </a:p>
        </p:txBody>
      </p:sp>
    </p:spTree>
    <p:extLst>
      <p:ext uri="{BB962C8B-B14F-4D97-AF65-F5344CB8AC3E}">
        <p14:creationId xmlns:p14="http://schemas.microsoft.com/office/powerpoint/2010/main" val="3343484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Problem Definition</a:t>
            </a:r>
            <a:endParaRPr lang="fr-FR" dirty="0"/>
          </a:p>
        </p:txBody>
      </p:sp>
      <p:sp>
        <p:nvSpPr>
          <p:cNvPr id="3" name="Content Placeholder 2">
            <a:extLst>
              <a:ext uri="{FF2B5EF4-FFF2-40B4-BE49-F238E27FC236}">
                <a16:creationId xmlns:a16="http://schemas.microsoft.com/office/drawing/2014/main" id="{4FCD9925-4372-496C-86EB-FCE9A254175D}"/>
              </a:ext>
            </a:extLst>
          </p:cNvPr>
          <p:cNvSpPr>
            <a:spLocks noGrp="1"/>
          </p:cNvSpPr>
          <p:nvPr>
            <p:ph idx="1"/>
          </p:nvPr>
        </p:nvSpPr>
        <p:spPr>
          <a:xfrm>
            <a:off x="838200" y="2948957"/>
            <a:ext cx="10515600" cy="1784350"/>
          </a:xfrm>
        </p:spPr>
        <p:txBody>
          <a:bodyPr>
            <a:normAutofit/>
          </a:bodyPr>
          <a:lstStyle/>
          <a:p>
            <a:pPr marL="0" indent="0">
              <a:buNone/>
            </a:pPr>
            <a:r>
              <a:rPr lang="en-US" sz="2200" b="1" dirty="0"/>
              <a:t>Objective:		</a:t>
            </a:r>
            <a:r>
              <a:rPr lang="en-US" sz="2200" dirty="0"/>
              <a:t>Generate text…</a:t>
            </a:r>
          </a:p>
          <a:p>
            <a:pPr marL="0" indent="0">
              <a:buNone/>
            </a:pPr>
            <a:r>
              <a:rPr lang="en-US" sz="2200" b="1" dirty="0"/>
              <a:t>		1/ </a:t>
            </a:r>
            <a:r>
              <a:rPr lang="en-US" sz="2200" dirty="0"/>
              <a:t>In a controlled fashion according to several dimensions</a:t>
            </a:r>
          </a:p>
          <a:p>
            <a:pPr marL="0" indent="0">
              <a:buNone/>
            </a:pPr>
            <a:r>
              <a:rPr lang="en-US" sz="2200" b="1" dirty="0"/>
              <a:t>		2/ </a:t>
            </a:r>
            <a:r>
              <a:rPr lang="en-US" sz="2200" dirty="0"/>
              <a:t>In the specific context of novel writing</a:t>
            </a:r>
          </a:p>
          <a:p>
            <a:pPr marL="0" indent="0">
              <a:buNone/>
            </a:pPr>
            <a:r>
              <a:rPr lang="en-US" sz="2200" b="1" dirty="0"/>
              <a:t>		3/ </a:t>
            </a:r>
            <a:r>
              <a:rPr lang="en-US" sz="2200" dirty="0"/>
              <a:t>At an affordable cost</a:t>
            </a:r>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586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4</a:t>
            </a:fld>
            <a:endParaRPr lang="fr-FR"/>
          </a:p>
        </p:txBody>
      </p:sp>
    </p:spTree>
    <p:extLst>
      <p:ext uri="{BB962C8B-B14F-4D97-AF65-F5344CB8AC3E}">
        <p14:creationId xmlns:p14="http://schemas.microsoft.com/office/powerpoint/2010/main" val="40836114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Problem Definition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586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5</a:t>
            </a:fld>
            <a:endParaRPr lang="fr-FR"/>
          </a:p>
        </p:txBody>
      </p:sp>
      <p:sp>
        <p:nvSpPr>
          <p:cNvPr id="73" name="Content Placeholder 2">
            <a:extLst>
              <a:ext uri="{FF2B5EF4-FFF2-40B4-BE49-F238E27FC236}">
                <a16:creationId xmlns:a16="http://schemas.microsoft.com/office/drawing/2014/main" id="{FEEF55A4-B84D-4864-964E-147FF82ADDB0}"/>
              </a:ext>
            </a:extLst>
          </p:cNvPr>
          <p:cNvSpPr>
            <a:spLocks noGrp="1"/>
          </p:cNvSpPr>
          <p:nvPr>
            <p:ph idx="1"/>
          </p:nvPr>
        </p:nvSpPr>
        <p:spPr>
          <a:xfrm>
            <a:off x="838200" y="1719178"/>
            <a:ext cx="10515600" cy="1784350"/>
          </a:xfrm>
        </p:spPr>
        <p:txBody>
          <a:bodyPr>
            <a:normAutofit/>
          </a:bodyPr>
          <a:lstStyle/>
          <a:p>
            <a:pPr marL="0" indent="0">
              <a:buNone/>
            </a:pPr>
            <a:r>
              <a:rPr lang="en-US" sz="2200" b="1" dirty="0"/>
              <a:t>Objective:		</a:t>
            </a:r>
            <a:r>
              <a:rPr lang="en-US" sz="2200" dirty="0"/>
              <a:t>Generate text…</a:t>
            </a:r>
          </a:p>
          <a:p>
            <a:pPr marL="0" indent="0">
              <a:buNone/>
            </a:pPr>
            <a:r>
              <a:rPr lang="en-US" sz="2200" b="1" dirty="0"/>
              <a:t>		1/ </a:t>
            </a:r>
            <a:r>
              <a:rPr lang="en-US" sz="2200" dirty="0"/>
              <a:t>In a controlled fashion according to several dimensions</a:t>
            </a:r>
          </a:p>
          <a:p>
            <a:pPr marL="0" indent="0">
              <a:buNone/>
            </a:pPr>
            <a:r>
              <a:rPr lang="en-US" sz="2200" b="1" dirty="0"/>
              <a:t>		2/ </a:t>
            </a:r>
            <a:r>
              <a:rPr lang="en-US" sz="2200" dirty="0"/>
              <a:t>In the specific context of novel writing</a:t>
            </a:r>
          </a:p>
          <a:p>
            <a:pPr marL="0" indent="0">
              <a:buNone/>
            </a:pPr>
            <a:r>
              <a:rPr lang="en-US" sz="2200" b="1" dirty="0"/>
              <a:t>		3/ </a:t>
            </a:r>
            <a:r>
              <a:rPr lang="en-US" sz="2200" dirty="0"/>
              <a:t>At an affordable cost</a:t>
            </a:r>
          </a:p>
        </p:txBody>
      </p:sp>
      <p:grpSp>
        <p:nvGrpSpPr>
          <p:cNvPr id="75" name="Group 74">
            <a:extLst>
              <a:ext uri="{FF2B5EF4-FFF2-40B4-BE49-F238E27FC236}">
                <a16:creationId xmlns:a16="http://schemas.microsoft.com/office/drawing/2014/main" id="{1FFB0E73-79AC-4AD9-8C6D-0E5490CE331C}"/>
              </a:ext>
            </a:extLst>
          </p:cNvPr>
          <p:cNvGrpSpPr/>
          <p:nvPr/>
        </p:nvGrpSpPr>
        <p:grpSpPr>
          <a:xfrm>
            <a:off x="5179572" y="4446182"/>
            <a:ext cx="2758440" cy="906910"/>
            <a:chOff x="4716780" y="4529707"/>
            <a:chExt cx="2758440" cy="906910"/>
          </a:xfrm>
        </p:grpSpPr>
        <p:sp>
          <p:nvSpPr>
            <p:cNvPr id="76" name="Rectangle: Rounded Corners 75">
              <a:extLst>
                <a:ext uri="{FF2B5EF4-FFF2-40B4-BE49-F238E27FC236}">
                  <a16:creationId xmlns:a16="http://schemas.microsoft.com/office/drawing/2014/main" id="{038BACC2-1B7F-4A6D-BEA2-F6ECBE14D942}"/>
                </a:ext>
              </a:extLst>
            </p:cNvPr>
            <p:cNvSpPr/>
            <p:nvPr/>
          </p:nvSpPr>
          <p:spPr>
            <a:xfrm>
              <a:off x="4716780" y="4529707"/>
              <a:ext cx="2758440" cy="90691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7" name="Picture 76">
              <a:extLst>
                <a:ext uri="{FF2B5EF4-FFF2-40B4-BE49-F238E27FC236}">
                  <a16:creationId xmlns:a16="http://schemas.microsoft.com/office/drawing/2014/main" id="{FAA5D27A-CCE1-4A2C-82E5-12EAF1BA8B5C}"/>
                </a:ext>
              </a:extLst>
            </p:cNvPr>
            <p:cNvPicPr>
              <a:picLocks noChangeAspect="1"/>
            </p:cNvPicPr>
            <p:nvPr/>
          </p:nvPicPr>
          <p:blipFill rotWithShape="1">
            <a:blip r:embed="rId2"/>
            <a:srcRect l="4684" t="12369" r="71389" b="12369"/>
            <a:stretch/>
          </p:blipFill>
          <p:spPr>
            <a:xfrm>
              <a:off x="4846319" y="4590798"/>
              <a:ext cx="784860" cy="784726"/>
            </a:xfrm>
            <a:prstGeom prst="rect">
              <a:avLst/>
            </a:prstGeom>
          </p:spPr>
        </p:pic>
        <p:pic>
          <p:nvPicPr>
            <p:cNvPr id="78" name="Picture 77">
              <a:extLst>
                <a:ext uri="{FF2B5EF4-FFF2-40B4-BE49-F238E27FC236}">
                  <a16:creationId xmlns:a16="http://schemas.microsoft.com/office/drawing/2014/main" id="{4114B623-E491-41CC-8CDC-12B6F6EF9FAA}"/>
                </a:ext>
              </a:extLst>
            </p:cNvPr>
            <p:cNvPicPr>
              <a:picLocks noChangeAspect="1"/>
            </p:cNvPicPr>
            <p:nvPr/>
          </p:nvPicPr>
          <p:blipFill rotWithShape="1">
            <a:blip r:embed="rId2"/>
            <a:srcRect l="35848" t="28434" r="11885" b="28434"/>
            <a:stretch/>
          </p:blipFill>
          <p:spPr>
            <a:xfrm>
              <a:off x="5697473" y="4758304"/>
              <a:ext cx="1714500" cy="449714"/>
            </a:xfrm>
            <a:prstGeom prst="rect">
              <a:avLst/>
            </a:prstGeom>
          </p:spPr>
        </p:pic>
      </p:grpSp>
      <p:grpSp>
        <p:nvGrpSpPr>
          <p:cNvPr id="79" name="Group 78">
            <a:extLst>
              <a:ext uri="{FF2B5EF4-FFF2-40B4-BE49-F238E27FC236}">
                <a16:creationId xmlns:a16="http://schemas.microsoft.com/office/drawing/2014/main" id="{7BDB8D4B-BDDA-4902-8090-4E8F9EFF3992}"/>
              </a:ext>
            </a:extLst>
          </p:cNvPr>
          <p:cNvGrpSpPr/>
          <p:nvPr/>
        </p:nvGrpSpPr>
        <p:grpSpPr>
          <a:xfrm>
            <a:off x="2860233" y="4055429"/>
            <a:ext cx="950595" cy="470890"/>
            <a:chOff x="2397441" y="4214898"/>
            <a:chExt cx="950595" cy="470890"/>
          </a:xfrm>
        </p:grpSpPr>
        <p:cxnSp>
          <p:nvCxnSpPr>
            <p:cNvPr id="80" name="Straight Connector 79">
              <a:extLst>
                <a:ext uri="{FF2B5EF4-FFF2-40B4-BE49-F238E27FC236}">
                  <a16:creationId xmlns:a16="http://schemas.microsoft.com/office/drawing/2014/main" id="{83AF36A5-DA0B-4C24-BD70-681986B8F627}"/>
                </a:ext>
              </a:extLst>
            </p:cNvPr>
            <p:cNvCxnSpPr>
              <a:cxnSpLocks/>
            </p:cNvCxnSpPr>
            <p:nvPr/>
          </p:nvCxnSpPr>
          <p:spPr>
            <a:xfrm>
              <a:off x="2397441" y="4214898"/>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EDF3BDF-1B74-4765-B0F6-E8691C3143AE}"/>
                </a:ext>
              </a:extLst>
            </p:cNvPr>
            <p:cNvCxnSpPr>
              <a:cxnSpLocks/>
            </p:cNvCxnSpPr>
            <p:nvPr/>
          </p:nvCxnSpPr>
          <p:spPr>
            <a:xfrm>
              <a:off x="2397441" y="4363553"/>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F08A694-609F-44DE-87F6-49068E086BA5}"/>
                </a:ext>
              </a:extLst>
            </p:cNvPr>
            <p:cNvCxnSpPr>
              <a:cxnSpLocks/>
            </p:cNvCxnSpPr>
            <p:nvPr/>
          </p:nvCxnSpPr>
          <p:spPr>
            <a:xfrm>
              <a:off x="2397441" y="4524671"/>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33607DA-E3AF-46F7-8DC9-8BEC65574A3C}"/>
                </a:ext>
              </a:extLst>
            </p:cNvPr>
            <p:cNvCxnSpPr>
              <a:cxnSpLocks/>
            </p:cNvCxnSpPr>
            <p:nvPr/>
          </p:nvCxnSpPr>
          <p:spPr>
            <a:xfrm>
              <a:off x="2397441" y="4685788"/>
              <a:ext cx="475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9CE53E4-F2B4-4A5C-91A9-7303973D9DA4}"/>
              </a:ext>
            </a:extLst>
          </p:cNvPr>
          <p:cNvGrpSpPr/>
          <p:nvPr/>
        </p:nvGrpSpPr>
        <p:grpSpPr>
          <a:xfrm>
            <a:off x="2860233" y="5225469"/>
            <a:ext cx="950595" cy="470890"/>
            <a:chOff x="2397441" y="5602232"/>
            <a:chExt cx="950595" cy="470890"/>
          </a:xfrm>
        </p:grpSpPr>
        <p:cxnSp>
          <p:nvCxnSpPr>
            <p:cNvPr id="87" name="Straight Connector 86">
              <a:extLst>
                <a:ext uri="{FF2B5EF4-FFF2-40B4-BE49-F238E27FC236}">
                  <a16:creationId xmlns:a16="http://schemas.microsoft.com/office/drawing/2014/main" id="{B67E0BB8-9FE4-46D2-8019-2D338F7B83CA}"/>
                </a:ext>
              </a:extLst>
            </p:cNvPr>
            <p:cNvCxnSpPr>
              <a:cxnSpLocks/>
            </p:cNvCxnSpPr>
            <p:nvPr/>
          </p:nvCxnSpPr>
          <p:spPr>
            <a:xfrm>
              <a:off x="2397441" y="5602232"/>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AE13075-8BD8-430F-ACEB-16812DA49B34}"/>
                </a:ext>
              </a:extLst>
            </p:cNvPr>
            <p:cNvCxnSpPr>
              <a:cxnSpLocks/>
            </p:cNvCxnSpPr>
            <p:nvPr/>
          </p:nvCxnSpPr>
          <p:spPr>
            <a:xfrm>
              <a:off x="2397441" y="5750886"/>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5D3AEB2-13E6-4043-AB4B-D442348D9DB4}"/>
                </a:ext>
              </a:extLst>
            </p:cNvPr>
            <p:cNvCxnSpPr>
              <a:cxnSpLocks/>
            </p:cNvCxnSpPr>
            <p:nvPr/>
          </p:nvCxnSpPr>
          <p:spPr>
            <a:xfrm>
              <a:off x="2397441" y="5912004"/>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ED32BBF-9EC3-4E3A-AF5D-0033BC165F12}"/>
                </a:ext>
              </a:extLst>
            </p:cNvPr>
            <p:cNvCxnSpPr>
              <a:cxnSpLocks/>
            </p:cNvCxnSpPr>
            <p:nvPr/>
          </p:nvCxnSpPr>
          <p:spPr>
            <a:xfrm>
              <a:off x="2397441" y="6073122"/>
              <a:ext cx="475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245C2D31-67EA-4DD0-A509-8AEC26D2FC3A}"/>
              </a:ext>
            </a:extLst>
          </p:cNvPr>
          <p:cNvGrpSpPr/>
          <p:nvPr/>
        </p:nvGrpSpPr>
        <p:grpSpPr>
          <a:xfrm>
            <a:off x="3010278" y="4742115"/>
            <a:ext cx="650504" cy="322236"/>
            <a:chOff x="2397441" y="4914796"/>
            <a:chExt cx="950595" cy="470890"/>
          </a:xfrm>
        </p:grpSpPr>
        <p:cxnSp>
          <p:nvCxnSpPr>
            <p:cNvPr id="93" name="Straight Connector 92">
              <a:extLst>
                <a:ext uri="{FF2B5EF4-FFF2-40B4-BE49-F238E27FC236}">
                  <a16:creationId xmlns:a16="http://schemas.microsoft.com/office/drawing/2014/main" id="{277DEDC5-1188-4F05-8DA1-7E9198F04936}"/>
                </a:ext>
              </a:extLst>
            </p:cNvPr>
            <p:cNvCxnSpPr>
              <a:cxnSpLocks/>
            </p:cNvCxnSpPr>
            <p:nvPr/>
          </p:nvCxnSpPr>
          <p:spPr>
            <a:xfrm>
              <a:off x="2397441" y="4914796"/>
              <a:ext cx="950595"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6337AB8-A095-4BD1-9B3A-6B28426B5763}"/>
                </a:ext>
              </a:extLst>
            </p:cNvPr>
            <p:cNvCxnSpPr>
              <a:cxnSpLocks/>
            </p:cNvCxnSpPr>
            <p:nvPr/>
          </p:nvCxnSpPr>
          <p:spPr>
            <a:xfrm>
              <a:off x="2397441" y="5063450"/>
              <a:ext cx="950595"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9F6129F-F33A-4070-9CFF-B7138FE78283}"/>
                </a:ext>
              </a:extLst>
            </p:cNvPr>
            <p:cNvCxnSpPr>
              <a:cxnSpLocks/>
            </p:cNvCxnSpPr>
            <p:nvPr/>
          </p:nvCxnSpPr>
          <p:spPr>
            <a:xfrm>
              <a:off x="2397441" y="5224568"/>
              <a:ext cx="950595"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92C38A4-0AF5-452A-9571-CDBBA592FCAF}"/>
                </a:ext>
              </a:extLst>
            </p:cNvPr>
            <p:cNvCxnSpPr>
              <a:cxnSpLocks/>
            </p:cNvCxnSpPr>
            <p:nvPr/>
          </p:nvCxnSpPr>
          <p:spPr>
            <a:xfrm>
              <a:off x="2397441" y="5385686"/>
              <a:ext cx="475297"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6782B287-2137-4A67-A5A4-EFF2FE26A666}"/>
              </a:ext>
            </a:extLst>
          </p:cNvPr>
          <p:cNvGrpSpPr/>
          <p:nvPr/>
        </p:nvGrpSpPr>
        <p:grpSpPr>
          <a:xfrm>
            <a:off x="8799332" y="4664894"/>
            <a:ext cx="950595" cy="470890"/>
            <a:chOff x="8880537" y="4793163"/>
            <a:chExt cx="950595" cy="470890"/>
          </a:xfrm>
        </p:grpSpPr>
        <p:cxnSp>
          <p:nvCxnSpPr>
            <p:cNvPr id="99" name="Straight Connector 98">
              <a:extLst>
                <a:ext uri="{FF2B5EF4-FFF2-40B4-BE49-F238E27FC236}">
                  <a16:creationId xmlns:a16="http://schemas.microsoft.com/office/drawing/2014/main" id="{09B20CD2-F8A0-416D-8A36-5B470E1F1164}"/>
                </a:ext>
              </a:extLst>
            </p:cNvPr>
            <p:cNvCxnSpPr>
              <a:cxnSpLocks/>
            </p:cNvCxnSpPr>
            <p:nvPr/>
          </p:nvCxnSpPr>
          <p:spPr>
            <a:xfrm>
              <a:off x="8880537" y="4793163"/>
              <a:ext cx="950595"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137B8F0-46CF-4386-94E2-C942F7A17E2A}"/>
                </a:ext>
              </a:extLst>
            </p:cNvPr>
            <p:cNvCxnSpPr>
              <a:cxnSpLocks/>
            </p:cNvCxnSpPr>
            <p:nvPr/>
          </p:nvCxnSpPr>
          <p:spPr>
            <a:xfrm>
              <a:off x="8880537" y="4941817"/>
              <a:ext cx="950595"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023A7DA-2E36-4A2E-BC93-89AC4037307C}"/>
                </a:ext>
              </a:extLst>
            </p:cNvPr>
            <p:cNvCxnSpPr>
              <a:cxnSpLocks/>
            </p:cNvCxnSpPr>
            <p:nvPr/>
          </p:nvCxnSpPr>
          <p:spPr>
            <a:xfrm>
              <a:off x="8880537" y="5102935"/>
              <a:ext cx="950595"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FA0994C-0D6A-4570-9332-381BFD72CB29}"/>
                </a:ext>
              </a:extLst>
            </p:cNvPr>
            <p:cNvCxnSpPr>
              <a:cxnSpLocks/>
            </p:cNvCxnSpPr>
            <p:nvPr/>
          </p:nvCxnSpPr>
          <p:spPr>
            <a:xfrm>
              <a:off x="8880537" y="5264053"/>
              <a:ext cx="475297"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grpSp>
      <p:sp>
        <p:nvSpPr>
          <p:cNvPr id="103" name="Content Placeholder 2">
            <a:extLst>
              <a:ext uri="{FF2B5EF4-FFF2-40B4-BE49-F238E27FC236}">
                <a16:creationId xmlns:a16="http://schemas.microsoft.com/office/drawing/2014/main" id="{93DD51B5-186F-4B8C-9664-93637B3252A5}"/>
              </a:ext>
            </a:extLst>
          </p:cNvPr>
          <p:cNvSpPr txBox="1">
            <a:spLocks/>
          </p:cNvSpPr>
          <p:nvPr/>
        </p:nvSpPr>
        <p:spPr>
          <a:xfrm>
            <a:off x="2145476" y="4098384"/>
            <a:ext cx="714757" cy="4346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P1</a:t>
            </a:r>
          </a:p>
        </p:txBody>
      </p:sp>
      <p:sp>
        <p:nvSpPr>
          <p:cNvPr id="104" name="Content Placeholder 2">
            <a:extLst>
              <a:ext uri="{FF2B5EF4-FFF2-40B4-BE49-F238E27FC236}">
                <a16:creationId xmlns:a16="http://schemas.microsoft.com/office/drawing/2014/main" id="{ED54E0B1-74B0-4236-90C9-B29DFD0F6DCD}"/>
              </a:ext>
            </a:extLst>
          </p:cNvPr>
          <p:cNvSpPr txBox="1">
            <a:spLocks/>
          </p:cNvSpPr>
          <p:nvPr/>
        </p:nvSpPr>
        <p:spPr>
          <a:xfrm>
            <a:off x="2145476" y="5291438"/>
            <a:ext cx="714757" cy="4346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P3</a:t>
            </a:r>
          </a:p>
        </p:txBody>
      </p:sp>
      <p:sp>
        <p:nvSpPr>
          <p:cNvPr id="105" name="Content Placeholder 2">
            <a:extLst>
              <a:ext uri="{FF2B5EF4-FFF2-40B4-BE49-F238E27FC236}">
                <a16:creationId xmlns:a16="http://schemas.microsoft.com/office/drawing/2014/main" id="{F6E2CA2F-E530-4083-8EDB-F81CD522E3AF}"/>
              </a:ext>
            </a:extLst>
          </p:cNvPr>
          <p:cNvSpPr txBox="1">
            <a:spLocks/>
          </p:cNvSpPr>
          <p:nvPr/>
        </p:nvSpPr>
        <p:spPr>
          <a:xfrm>
            <a:off x="9749927" y="4682330"/>
            <a:ext cx="714757" cy="4346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p>
        </p:txBody>
      </p:sp>
      <p:grpSp>
        <p:nvGrpSpPr>
          <p:cNvPr id="106" name="Group 105">
            <a:extLst>
              <a:ext uri="{FF2B5EF4-FFF2-40B4-BE49-F238E27FC236}">
                <a16:creationId xmlns:a16="http://schemas.microsoft.com/office/drawing/2014/main" id="{A1325D9B-8E6B-4157-B5A0-DF82D3FC8DB0}"/>
              </a:ext>
            </a:extLst>
          </p:cNvPr>
          <p:cNvGrpSpPr/>
          <p:nvPr/>
        </p:nvGrpSpPr>
        <p:grpSpPr>
          <a:xfrm>
            <a:off x="8928041" y="5296764"/>
            <a:ext cx="650504" cy="322236"/>
            <a:chOff x="9030582" y="5288437"/>
            <a:chExt cx="650504" cy="322236"/>
          </a:xfrm>
        </p:grpSpPr>
        <p:cxnSp>
          <p:nvCxnSpPr>
            <p:cNvPr id="108" name="Straight Connector 107">
              <a:extLst>
                <a:ext uri="{FF2B5EF4-FFF2-40B4-BE49-F238E27FC236}">
                  <a16:creationId xmlns:a16="http://schemas.microsoft.com/office/drawing/2014/main" id="{72566430-945F-4229-AFC6-B9012B448976}"/>
                </a:ext>
              </a:extLst>
            </p:cNvPr>
            <p:cNvCxnSpPr>
              <a:cxnSpLocks/>
            </p:cNvCxnSpPr>
            <p:nvPr/>
          </p:nvCxnSpPr>
          <p:spPr>
            <a:xfrm>
              <a:off x="9030582" y="5288437"/>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004C316-0DDE-4B0A-BB5A-0C780AA21A36}"/>
                </a:ext>
              </a:extLst>
            </p:cNvPr>
            <p:cNvCxnSpPr>
              <a:cxnSpLocks/>
            </p:cNvCxnSpPr>
            <p:nvPr/>
          </p:nvCxnSpPr>
          <p:spPr>
            <a:xfrm>
              <a:off x="9030582" y="5390163"/>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D186D34-CE59-4B9C-985C-1ACAC75C2467}"/>
                </a:ext>
              </a:extLst>
            </p:cNvPr>
            <p:cNvCxnSpPr>
              <a:cxnSpLocks/>
            </p:cNvCxnSpPr>
            <p:nvPr/>
          </p:nvCxnSpPr>
          <p:spPr>
            <a:xfrm>
              <a:off x="9030582" y="5500418"/>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16795A9-CC78-44E8-B48A-572607AFE749}"/>
                </a:ext>
              </a:extLst>
            </p:cNvPr>
            <p:cNvCxnSpPr>
              <a:cxnSpLocks/>
            </p:cNvCxnSpPr>
            <p:nvPr/>
          </p:nvCxnSpPr>
          <p:spPr>
            <a:xfrm>
              <a:off x="9030582" y="5610673"/>
              <a:ext cx="325252"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2FEBDB74-6525-43B3-9630-FD2645DB81C2}"/>
              </a:ext>
            </a:extLst>
          </p:cNvPr>
          <p:cNvGrpSpPr/>
          <p:nvPr/>
        </p:nvGrpSpPr>
        <p:grpSpPr>
          <a:xfrm>
            <a:off x="8928041" y="4154573"/>
            <a:ext cx="650504" cy="322236"/>
            <a:chOff x="9030582" y="5288437"/>
            <a:chExt cx="650504" cy="322236"/>
          </a:xfrm>
        </p:grpSpPr>
        <p:cxnSp>
          <p:nvCxnSpPr>
            <p:cNvPr id="114" name="Straight Connector 113">
              <a:extLst>
                <a:ext uri="{FF2B5EF4-FFF2-40B4-BE49-F238E27FC236}">
                  <a16:creationId xmlns:a16="http://schemas.microsoft.com/office/drawing/2014/main" id="{FDB8BB73-9970-444C-AB6F-F9EAC7483238}"/>
                </a:ext>
              </a:extLst>
            </p:cNvPr>
            <p:cNvCxnSpPr>
              <a:cxnSpLocks/>
            </p:cNvCxnSpPr>
            <p:nvPr/>
          </p:nvCxnSpPr>
          <p:spPr>
            <a:xfrm>
              <a:off x="9030582" y="5288437"/>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3EC093F-813C-4EBD-A714-8DA6BC2622DA}"/>
                </a:ext>
              </a:extLst>
            </p:cNvPr>
            <p:cNvCxnSpPr>
              <a:cxnSpLocks/>
            </p:cNvCxnSpPr>
            <p:nvPr/>
          </p:nvCxnSpPr>
          <p:spPr>
            <a:xfrm>
              <a:off x="9030582" y="5390163"/>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FC4F279-7C86-4D0E-9C28-1CAC274FBC1A}"/>
                </a:ext>
              </a:extLst>
            </p:cNvPr>
            <p:cNvCxnSpPr>
              <a:cxnSpLocks/>
            </p:cNvCxnSpPr>
            <p:nvPr/>
          </p:nvCxnSpPr>
          <p:spPr>
            <a:xfrm>
              <a:off x="9030582" y="5500418"/>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BA45C60-9C9F-4F5B-93E7-C263333E066E}"/>
                </a:ext>
              </a:extLst>
            </p:cNvPr>
            <p:cNvCxnSpPr>
              <a:cxnSpLocks/>
            </p:cNvCxnSpPr>
            <p:nvPr/>
          </p:nvCxnSpPr>
          <p:spPr>
            <a:xfrm>
              <a:off x="9030582" y="5610673"/>
              <a:ext cx="325252"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a:extLst>
              <a:ext uri="{FF2B5EF4-FFF2-40B4-BE49-F238E27FC236}">
                <a16:creationId xmlns:a16="http://schemas.microsoft.com/office/drawing/2014/main" id="{1EE4A1DC-0BB7-421E-8E2D-5A6CE5E204E6}"/>
              </a:ext>
            </a:extLst>
          </p:cNvPr>
          <p:cNvCxnSpPr>
            <a:cxnSpLocks/>
            <a:stCxn id="76" idx="3"/>
          </p:cNvCxnSpPr>
          <p:nvPr/>
        </p:nvCxnSpPr>
        <p:spPr>
          <a:xfrm>
            <a:off x="7938012" y="4899637"/>
            <a:ext cx="7086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E0A8F0BB-EFB7-4E87-876E-2229C6A45762}"/>
              </a:ext>
            </a:extLst>
          </p:cNvPr>
          <p:cNvCxnSpPr>
            <a:cxnSpLocks/>
          </p:cNvCxnSpPr>
          <p:nvPr/>
        </p:nvCxnSpPr>
        <p:spPr>
          <a:xfrm>
            <a:off x="4010664" y="4241999"/>
            <a:ext cx="1168908" cy="422895"/>
          </a:xfrm>
          <a:prstGeom prst="bentConnector3">
            <a:avLst>
              <a:gd name="adj1" fmla="val 421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88E7F36F-2F3D-4EBB-B1A4-281CCE38BE04}"/>
              </a:ext>
            </a:extLst>
          </p:cNvPr>
          <p:cNvCxnSpPr>
            <a:cxnSpLocks/>
            <a:endCxn id="76" idx="1"/>
          </p:cNvCxnSpPr>
          <p:nvPr/>
        </p:nvCxnSpPr>
        <p:spPr>
          <a:xfrm flipV="1">
            <a:off x="3983232" y="4899637"/>
            <a:ext cx="1196340" cy="549370"/>
          </a:xfrm>
          <a:prstGeom prst="bentConnector3">
            <a:avLst>
              <a:gd name="adj1" fmla="val 4465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Arrow: U-Turn 122">
            <a:extLst>
              <a:ext uri="{FF2B5EF4-FFF2-40B4-BE49-F238E27FC236}">
                <a16:creationId xmlns:a16="http://schemas.microsoft.com/office/drawing/2014/main" id="{1434CCE6-1676-4D95-8E05-672C1B0430AF}"/>
              </a:ext>
            </a:extLst>
          </p:cNvPr>
          <p:cNvSpPr/>
          <p:nvPr/>
        </p:nvSpPr>
        <p:spPr>
          <a:xfrm rot="16200000">
            <a:off x="5262872" y="5441012"/>
            <a:ext cx="359684" cy="355976"/>
          </a:xfrm>
          <a:prstGeom prst="uturnArrow">
            <a:avLst>
              <a:gd name="adj1" fmla="val 17655"/>
              <a:gd name="adj2" fmla="val 20949"/>
              <a:gd name="adj3" fmla="val 41747"/>
              <a:gd name="adj4" fmla="val 46634"/>
              <a:gd name="adj5"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4" name="Content Placeholder 2">
            <a:extLst>
              <a:ext uri="{FF2B5EF4-FFF2-40B4-BE49-F238E27FC236}">
                <a16:creationId xmlns:a16="http://schemas.microsoft.com/office/drawing/2014/main" id="{ABCC641A-96FD-4EDA-A657-62A2DCA863BE}"/>
              </a:ext>
            </a:extLst>
          </p:cNvPr>
          <p:cNvSpPr txBox="1">
            <a:spLocks/>
          </p:cNvSpPr>
          <p:nvPr/>
        </p:nvSpPr>
        <p:spPr>
          <a:xfrm>
            <a:off x="5653249" y="5502037"/>
            <a:ext cx="2842260" cy="388644"/>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FINE-TUNED</a:t>
            </a:r>
            <a:endParaRPr lang="en-US" sz="2200" dirty="0"/>
          </a:p>
        </p:txBody>
      </p:sp>
    </p:spTree>
    <p:extLst>
      <p:ext uri="{BB962C8B-B14F-4D97-AF65-F5344CB8AC3E}">
        <p14:creationId xmlns:p14="http://schemas.microsoft.com/office/powerpoint/2010/main" val="2258763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Problem Definition</a:t>
            </a:r>
            <a:endParaRPr lang="fr-FR" dirty="0"/>
          </a:p>
        </p:txBody>
      </p:sp>
      <p:sp>
        <p:nvSpPr>
          <p:cNvPr id="3" name="Content Placeholder 2">
            <a:extLst>
              <a:ext uri="{FF2B5EF4-FFF2-40B4-BE49-F238E27FC236}">
                <a16:creationId xmlns:a16="http://schemas.microsoft.com/office/drawing/2014/main" id="{4FCD9925-4372-496C-86EB-FCE9A254175D}"/>
              </a:ext>
            </a:extLst>
          </p:cNvPr>
          <p:cNvSpPr>
            <a:spLocks noGrp="1"/>
          </p:cNvSpPr>
          <p:nvPr>
            <p:ph idx="1"/>
          </p:nvPr>
        </p:nvSpPr>
        <p:spPr>
          <a:xfrm>
            <a:off x="838200" y="1719178"/>
            <a:ext cx="10515600" cy="1784350"/>
          </a:xfrm>
        </p:spPr>
        <p:txBody>
          <a:bodyPr>
            <a:normAutofit/>
          </a:bodyPr>
          <a:lstStyle/>
          <a:p>
            <a:pPr marL="0" indent="0">
              <a:buNone/>
            </a:pPr>
            <a:r>
              <a:rPr lang="en-US" sz="2200" b="1" dirty="0"/>
              <a:t>Objective:		</a:t>
            </a:r>
            <a:r>
              <a:rPr lang="en-US" sz="2200" dirty="0"/>
              <a:t>Generate text…</a:t>
            </a:r>
          </a:p>
          <a:p>
            <a:pPr marL="0" indent="0">
              <a:buNone/>
            </a:pPr>
            <a:r>
              <a:rPr lang="en-US" sz="2200" b="1" dirty="0"/>
              <a:t>		1/ </a:t>
            </a:r>
            <a:r>
              <a:rPr lang="en-US" sz="2200" dirty="0"/>
              <a:t>In a controlled fashion according to several dimensions</a:t>
            </a:r>
          </a:p>
          <a:p>
            <a:pPr marL="0" indent="0">
              <a:buNone/>
            </a:pPr>
            <a:r>
              <a:rPr lang="en-US" sz="2200" b="1" dirty="0"/>
              <a:t>		2/ </a:t>
            </a:r>
            <a:r>
              <a:rPr lang="en-US" sz="2200" dirty="0"/>
              <a:t>In the specific context of novel writing</a:t>
            </a:r>
          </a:p>
          <a:p>
            <a:pPr marL="0" indent="0">
              <a:buNone/>
            </a:pPr>
            <a:r>
              <a:rPr lang="en-US" sz="2200" b="1" dirty="0"/>
              <a:t>		3/ </a:t>
            </a:r>
            <a:r>
              <a:rPr lang="en-US" sz="2200" dirty="0"/>
              <a:t>At an affordable cost</a:t>
            </a:r>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586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6</a:t>
            </a:fld>
            <a:endParaRPr lang="fr-FR"/>
          </a:p>
        </p:txBody>
      </p:sp>
      <p:grpSp>
        <p:nvGrpSpPr>
          <p:cNvPr id="12" name="Group 11">
            <a:extLst>
              <a:ext uri="{FF2B5EF4-FFF2-40B4-BE49-F238E27FC236}">
                <a16:creationId xmlns:a16="http://schemas.microsoft.com/office/drawing/2014/main" id="{24F2494A-E3DF-43FF-ADB9-F5906279B511}"/>
              </a:ext>
            </a:extLst>
          </p:cNvPr>
          <p:cNvGrpSpPr/>
          <p:nvPr/>
        </p:nvGrpSpPr>
        <p:grpSpPr>
          <a:xfrm>
            <a:off x="5179572" y="4446182"/>
            <a:ext cx="2758440" cy="906910"/>
            <a:chOff x="4716780" y="4529707"/>
            <a:chExt cx="2758440" cy="906910"/>
          </a:xfrm>
        </p:grpSpPr>
        <p:sp>
          <p:nvSpPr>
            <p:cNvPr id="8" name="Rectangle: Rounded Corners 7">
              <a:extLst>
                <a:ext uri="{FF2B5EF4-FFF2-40B4-BE49-F238E27FC236}">
                  <a16:creationId xmlns:a16="http://schemas.microsoft.com/office/drawing/2014/main" id="{E10979A7-DC02-41DF-A3D4-016D6C77384B}"/>
                </a:ext>
              </a:extLst>
            </p:cNvPr>
            <p:cNvSpPr/>
            <p:nvPr/>
          </p:nvSpPr>
          <p:spPr>
            <a:xfrm>
              <a:off x="4716780" y="4529707"/>
              <a:ext cx="2758440" cy="90691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4C000F2E-88D0-4D4D-958D-2804849BE1AD}"/>
                </a:ext>
              </a:extLst>
            </p:cNvPr>
            <p:cNvPicPr>
              <a:picLocks noChangeAspect="1"/>
            </p:cNvPicPr>
            <p:nvPr/>
          </p:nvPicPr>
          <p:blipFill rotWithShape="1">
            <a:blip r:embed="rId2"/>
            <a:srcRect l="4684" t="12369" r="71389" b="12369"/>
            <a:stretch/>
          </p:blipFill>
          <p:spPr>
            <a:xfrm>
              <a:off x="4846319" y="4590798"/>
              <a:ext cx="784860" cy="784726"/>
            </a:xfrm>
            <a:prstGeom prst="rect">
              <a:avLst/>
            </a:prstGeom>
          </p:spPr>
        </p:pic>
        <p:pic>
          <p:nvPicPr>
            <p:cNvPr id="11" name="Picture 10">
              <a:extLst>
                <a:ext uri="{FF2B5EF4-FFF2-40B4-BE49-F238E27FC236}">
                  <a16:creationId xmlns:a16="http://schemas.microsoft.com/office/drawing/2014/main" id="{0058F556-F92D-412F-BA28-21BD8B9487B9}"/>
                </a:ext>
              </a:extLst>
            </p:cNvPr>
            <p:cNvPicPr>
              <a:picLocks noChangeAspect="1"/>
            </p:cNvPicPr>
            <p:nvPr/>
          </p:nvPicPr>
          <p:blipFill rotWithShape="1">
            <a:blip r:embed="rId2"/>
            <a:srcRect l="35848" t="28434" r="11885" b="28434"/>
            <a:stretch/>
          </p:blipFill>
          <p:spPr>
            <a:xfrm>
              <a:off x="5697473" y="4758304"/>
              <a:ext cx="1714500" cy="449714"/>
            </a:xfrm>
            <a:prstGeom prst="rect">
              <a:avLst/>
            </a:prstGeom>
          </p:spPr>
        </p:pic>
      </p:grpSp>
      <p:grpSp>
        <p:nvGrpSpPr>
          <p:cNvPr id="57" name="Group 56">
            <a:extLst>
              <a:ext uri="{FF2B5EF4-FFF2-40B4-BE49-F238E27FC236}">
                <a16:creationId xmlns:a16="http://schemas.microsoft.com/office/drawing/2014/main" id="{3F561BD8-E7DB-455D-84D0-0BF03C60C03B}"/>
              </a:ext>
            </a:extLst>
          </p:cNvPr>
          <p:cNvGrpSpPr/>
          <p:nvPr/>
        </p:nvGrpSpPr>
        <p:grpSpPr>
          <a:xfrm>
            <a:off x="2860233" y="4055429"/>
            <a:ext cx="950595" cy="470890"/>
            <a:chOff x="2397441" y="4214898"/>
            <a:chExt cx="950595" cy="470890"/>
          </a:xfrm>
        </p:grpSpPr>
        <p:cxnSp>
          <p:nvCxnSpPr>
            <p:cNvPr id="14" name="Straight Connector 13">
              <a:extLst>
                <a:ext uri="{FF2B5EF4-FFF2-40B4-BE49-F238E27FC236}">
                  <a16:creationId xmlns:a16="http://schemas.microsoft.com/office/drawing/2014/main" id="{CBDE2F1A-E1E8-4A01-8B1F-DF96864E0DFA}"/>
                </a:ext>
              </a:extLst>
            </p:cNvPr>
            <p:cNvCxnSpPr>
              <a:cxnSpLocks/>
            </p:cNvCxnSpPr>
            <p:nvPr/>
          </p:nvCxnSpPr>
          <p:spPr>
            <a:xfrm>
              <a:off x="2397441" y="4214898"/>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656F6C-A9EE-44EC-9877-9EA93B2BDDBB}"/>
                </a:ext>
              </a:extLst>
            </p:cNvPr>
            <p:cNvCxnSpPr>
              <a:cxnSpLocks/>
            </p:cNvCxnSpPr>
            <p:nvPr/>
          </p:nvCxnSpPr>
          <p:spPr>
            <a:xfrm>
              <a:off x="2397441" y="4363553"/>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173BD56-7F6C-427E-A888-170AAF867876}"/>
                </a:ext>
              </a:extLst>
            </p:cNvPr>
            <p:cNvCxnSpPr>
              <a:cxnSpLocks/>
            </p:cNvCxnSpPr>
            <p:nvPr/>
          </p:nvCxnSpPr>
          <p:spPr>
            <a:xfrm>
              <a:off x="2397441" y="4524671"/>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2B9930-01FD-462A-BF4D-DCEE1B49498D}"/>
                </a:ext>
              </a:extLst>
            </p:cNvPr>
            <p:cNvCxnSpPr>
              <a:cxnSpLocks/>
            </p:cNvCxnSpPr>
            <p:nvPr/>
          </p:nvCxnSpPr>
          <p:spPr>
            <a:xfrm>
              <a:off x="2397441" y="4685788"/>
              <a:ext cx="475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4E3D2EF-AAD6-4D7F-8F4D-5121C896024F}"/>
              </a:ext>
            </a:extLst>
          </p:cNvPr>
          <p:cNvGrpSpPr/>
          <p:nvPr/>
        </p:nvGrpSpPr>
        <p:grpSpPr>
          <a:xfrm>
            <a:off x="2860233" y="5225469"/>
            <a:ext cx="950595" cy="470890"/>
            <a:chOff x="2397441" y="5602232"/>
            <a:chExt cx="950595" cy="470890"/>
          </a:xfrm>
        </p:grpSpPr>
        <p:cxnSp>
          <p:nvCxnSpPr>
            <p:cNvPr id="20" name="Straight Connector 19">
              <a:extLst>
                <a:ext uri="{FF2B5EF4-FFF2-40B4-BE49-F238E27FC236}">
                  <a16:creationId xmlns:a16="http://schemas.microsoft.com/office/drawing/2014/main" id="{CEB90530-4C03-4E48-A80D-1AAE78FEF590}"/>
                </a:ext>
              </a:extLst>
            </p:cNvPr>
            <p:cNvCxnSpPr>
              <a:cxnSpLocks/>
            </p:cNvCxnSpPr>
            <p:nvPr/>
          </p:nvCxnSpPr>
          <p:spPr>
            <a:xfrm>
              <a:off x="2397441" y="5602232"/>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E8DCD01-BCB9-4521-A1BF-F31DE0165F83}"/>
                </a:ext>
              </a:extLst>
            </p:cNvPr>
            <p:cNvCxnSpPr>
              <a:cxnSpLocks/>
            </p:cNvCxnSpPr>
            <p:nvPr/>
          </p:nvCxnSpPr>
          <p:spPr>
            <a:xfrm>
              <a:off x="2397441" y="5750886"/>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63F0EA-6443-485F-A120-17EAABCC0046}"/>
                </a:ext>
              </a:extLst>
            </p:cNvPr>
            <p:cNvCxnSpPr>
              <a:cxnSpLocks/>
            </p:cNvCxnSpPr>
            <p:nvPr/>
          </p:nvCxnSpPr>
          <p:spPr>
            <a:xfrm>
              <a:off x="2397441" y="5912004"/>
              <a:ext cx="950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5A48F9-CB1B-4365-880D-45577B5ACBFE}"/>
                </a:ext>
              </a:extLst>
            </p:cNvPr>
            <p:cNvCxnSpPr>
              <a:cxnSpLocks/>
            </p:cNvCxnSpPr>
            <p:nvPr/>
          </p:nvCxnSpPr>
          <p:spPr>
            <a:xfrm>
              <a:off x="2397441" y="6073122"/>
              <a:ext cx="475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C697BBA-824F-4CF1-8A82-D53D409A059D}"/>
              </a:ext>
            </a:extLst>
          </p:cNvPr>
          <p:cNvGrpSpPr/>
          <p:nvPr/>
        </p:nvGrpSpPr>
        <p:grpSpPr>
          <a:xfrm>
            <a:off x="3010278" y="4742115"/>
            <a:ext cx="650504" cy="322236"/>
            <a:chOff x="2397441" y="4914796"/>
            <a:chExt cx="950595" cy="470890"/>
          </a:xfrm>
        </p:grpSpPr>
        <p:cxnSp>
          <p:nvCxnSpPr>
            <p:cNvPr id="24" name="Straight Connector 23">
              <a:extLst>
                <a:ext uri="{FF2B5EF4-FFF2-40B4-BE49-F238E27FC236}">
                  <a16:creationId xmlns:a16="http://schemas.microsoft.com/office/drawing/2014/main" id="{6591EE3A-5228-49D7-A5AE-522D32AF27D4}"/>
                </a:ext>
              </a:extLst>
            </p:cNvPr>
            <p:cNvCxnSpPr>
              <a:cxnSpLocks/>
            </p:cNvCxnSpPr>
            <p:nvPr/>
          </p:nvCxnSpPr>
          <p:spPr>
            <a:xfrm>
              <a:off x="2397441" y="4914796"/>
              <a:ext cx="950595"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A654E06-090A-4C7B-A246-039741B8DDDF}"/>
                </a:ext>
              </a:extLst>
            </p:cNvPr>
            <p:cNvCxnSpPr>
              <a:cxnSpLocks/>
            </p:cNvCxnSpPr>
            <p:nvPr/>
          </p:nvCxnSpPr>
          <p:spPr>
            <a:xfrm>
              <a:off x="2397441" y="5063450"/>
              <a:ext cx="950595"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5E5DF76-C99B-44B5-A72D-072265835D75}"/>
                </a:ext>
              </a:extLst>
            </p:cNvPr>
            <p:cNvCxnSpPr>
              <a:cxnSpLocks/>
            </p:cNvCxnSpPr>
            <p:nvPr/>
          </p:nvCxnSpPr>
          <p:spPr>
            <a:xfrm>
              <a:off x="2397441" y="5224568"/>
              <a:ext cx="950595"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D3DF6D-9793-4E61-9D72-E205EFC58EA1}"/>
                </a:ext>
              </a:extLst>
            </p:cNvPr>
            <p:cNvCxnSpPr>
              <a:cxnSpLocks/>
            </p:cNvCxnSpPr>
            <p:nvPr/>
          </p:nvCxnSpPr>
          <p:spPr>
            <a:xfrm>
              <a:off x="2397441" y="5385686"/>
              <a:ext cx="475297"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E80317B-D6AC-4EA3-84CB-BD5A789CCC8B}"/>
              </a:ext>
            </a:extLst>
          </p:cNvPr>
          <p:cNvGrpSpPr/>
          <p:nvPr/>
        </p:nvGrpSpPr>
        <p:grpSpPr>
          <a:xfrm>
            <a:off x="8799332" y="4664894"/>
            <a:ext cx="950595" cy="470890"/>
            <a:chOff x="8880537" y="4793163"/>
            <a:chExt cx="950595" cy="470890"/>
          </a:xfrm>
        </p:grpSpPr>
        <p:cxnSp>
          <p:nvCxnSpPr>
            <p:cNvPr id="51" name="Straight Connector 50">
              <a:extLst>
                <a:ext uri="{FF2B5EF4-FFF2-40B4-BE49-F238E27FC236}">
                  <a16:creationId xmlns:a16="http://schemas.microsoft.com/office/drawing/2014/main" id="{54AFCF2B-8995-4A3E-B554-079EDF75BAA4}"/>
                </a:ext>
              </a:extLst>
            </p:cNvPr>
            <p:cNvCxnSpPr>
              <a:cxnSpLocks/>
            </p:cNvCxnSpPr>
            <p:nvPr/>
          </p:nvCxnSpPr>
          <p:spPr>
            <a:xfrm>
              <a:off x="8880537" y="4793163"/>
              <a:ext cx="950595"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01322C-912F-4E34-AE86-F1D554CBF318}"/>
                </a:ext>
              </a:extLst>
            </p:cNvPr>
            <p:cNvCxnSpPr>
              <a:cxnSpLocks/>
            </p:cNvCxnSpPr>
            <p:nvPr/>
          </p:nvCxnSpPr>
          <p:spPr>
            <a:xfrm>
              <a:off x="8880537" y="4941817"/>
              <a:ext cx="950595"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21034D-4476-4237-B54A-9BE182CD7583}"/>
                </a:ext>
              </a:extLst>
            </p:cNvPr>
            <p:cNvCxnSpPr>
              <a:cxnSpLocks/>
            </p:cNvCxnSpPr>
            <p:nvPr/>
          </p:nvCxnSpPr>
          <p:spPr>
            <a:xfrm>
              <a:off x="8880537" y="5102935"/>
              <a:ext cx="950595"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BA6E73E-1350-4CA2-B490-30F3E9AF6EC9}"/>
                </a:ext>
              </a:extLst>
            </p:cNvPr>
            <p:cNvCxnSpPr>
              <a:cxnSpLocks/>
            </p:cNvCxnSpPr>
            <p:nvPr/>
          </p:nvCxnSpPr>
          <p:spPr>
            <a:xfrm>
              <a:off x="8880537" y="5264053"/>
              <a:ext cx="475297" cy="0"/>
            </a:xfrm>
            <a:prstGeom prst="line">
              <a:avLst/>
            </a:prstGeom>
            <a:ln w="28575">
              <a:solidFill>
                <a:srgbClr val="FFD966"/>
              </a:solidFill>
            </a:ln>
          </p:spPr>
          <p:style>
            <a:lnRef idx="1">
              <a:schemeClr val="accent1"/>
            </a:lnRef>
            <a:fillRef idx="0">
              <a:schemeClr val="accent1"/>
            </a:fillRef>
            <a:effectRef idx="0">
              <a:schemeClr val="accent1"/>
            </a:effectRef>
            <a:fontRef idx="minor">
              <a:schemeClr val="tx1"/>
            </a:fontRef>
          </p:style>
        </p:cxnSp>
      </p:grpSp>
      <p:sp>
        <p:nvSpPr>
          <p:cNvPr id="59" name="Content Placeholder 2">
            <a:extLst>
              <a:ext uri="{FF2B5EF4-FFF2-40B4-BE49-F238E27FC236}">
                <a16:creationId xmlns:a16="http://schemas.microsoft.com/office/drawing/2014/main" id="{57FE4BEE-F842-43FE-8A49-A8D062247AAE}"/>
              </a:ext>
            </a:extLst>
          </p:cNvPr>
          <p:cNvSpPr txBox="1">
            <a:spLocks/>
          </p:cNvSpPr>
          <p:nvPr/>
        </p:nvSpPr>
        <p:spPr>
          <a:xfrm>
            <a:off x="2145476" y="4098384"/>
            <a:ext cx="714757" cy="4346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P1</a:t>
            </a:r>
          </a:p>
        </p:txBody>
      </p:sp>
      <p:sp>
        <p:nvSpPr>
          <p:cNvPr id="60" name="Content Placeholder 2">
            <a:extLst>
              <a:ext uri="{FF2B5EF4-FFF2-40B4-BE49-F238E27FC236}">
                <a16:creationId xmlns:a16="http://schemas.microsoft.com/office/drawing/2014/main" id="{CD281428-BD67-4716-9B85-2828B6E9EBFE}"/>
              </a:ext>
            </a:extLst>
          </p:cNvPr>
          <p:cNvSpPr txBox="1">
            <a:spLocks/>
          </p:cNvSpPr>
          <p:nvPr/>
        </p:nvSpPr>
        <p:spPr>
          <a:xfrm>
            <a:off x="2145476" y="5291438"/>
            <a:ext cx="714757" cy="4346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P3</a:t>
            </a:r>
          </a:p>
        </p:txBody>
      </p:sp>
      <p:sp>
        <p:nvSpPr>
          <p:cNvPr id="61" name="Content Placeholder 2">
            <a:extLst>
              <a:ext uri="{FF2B5EF4-FFF2-40B4-BE49-F238E27FC236}">
                <a16:creationId xmlns:a16="http://schemas.microsoft.com/office/drawing/2014/main" id="{02D6BBD9-464E-47F1-A21D-BC4F2DF9990F}"/>
              </a:ext>
            </a:extLst>
          </p:cNvPr>
          <p:cNvSpPr txBox="1">
            <a:spLocks/>
          </p:cNvSpPr>
          <p:nvPr/>
        </p:nvSpPr>
        <p:spPr>
          <a:xfrm>
            <a:off x="9749927" y="4682330"/>
            <a:ext cx="714757" cy="4346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p>
        </p:txBody>
      </p:sp>
      <p:grpSp>
        <p:nvGrpSpPr>
          <p:cNvPr id="67" name="Group 66">
            <a:extLst>
              <a:ext uri="{FF2B5EF4-FFF2-40B4-BE49-F238E27FC236}">
                <a16:creationId xmlns:a16="http://schemas.microsoft.com/office/drawing/2014/main" id="{09400241-A2B9-4CB8-AA1C-33944B311878}"/>
              </a:ext>
            </a:extLst>
          </p:cNvPr>
          <p:cNvGrpSpPr/>
          <p:nvPr/>
        </p:nvGrpSpPr>
        <p:grpSpPr>
          <a:xfrm>
            <a:off x="8928041" y="5296764"/>
            <a:ext cx="650504" cy="322236"/>
            <a:chOff x="9030582" y="5288437"/>
            <a:chExt cx="650504" cy="322236"/>
          </a:xfrm>
        </p:grpSpPr>
        <p:cxnSp>
          <p:nvCxnSpPr>
            <p:cNvPr id="62" name="Straight Connector 61">
              <a:extLst>
                <a:ext uri="{FF2B5EF4-FFF2-40B4-BE49-F238E27FC236}">
                  <a16:creationId xmlns:a16="http://schemas.microsoft.com/office/drawing/2014/main" id="{44BC4EFB-B6FE-4828-A3E8-2EC8057390E8}"/>
                </a:ext>
              </a:extLst>
            </p:cNvPr>
            <p:cNvCxnSpPr>
              <a:cxnSpLocks/>
            </p:cNvCxnSpPr>
            <p:nvPr/>
          </p:nvCxnSpPr>
          <p:spPr>
            <a:xfrm>
              <a:off x="9030582" y="5288437"/>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E1A733-5BF6-45B4-8419-1C934F1F571F}"/>
                </a:ext>
              </a:extLst>
            </p:cNvPr>
            <p:cNvCxnSpPr>
              <a:cxnSpLocks/>
            </p:cNvCxnSpPr>
            <p:nvPr/>
          </p:nvCxnSpPr>
          <p:spPr>
            <a:xfrm>
              <a:off x="9030582" y="5390163"/>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D70B85F-3D21-43CE-B3BE-81B7942BB85A}"/>
                </a:ext>
              </a:extLst>
            </p:cNvPr>
            <p:cNvCxnSpPr>
              <a:cxnSpLocks/>
            </p:cNvCxnSpPr>
            <p:nvPr/>
          </p:nvCxnSpPr>
          <p:spPr>
            <a:xfrm>
              <a:off x="9030582" y="5500418"/>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2BE725-6A9F-435F-BAE7-0AC08D139199}"/>
                </a:ext>
              </a:extLst>
            </p:cNvPr>
            <p:cNvCxnSpPr>
              <a:cxnSpLocks/>
            </p:cNvCxnSpPr>
            <p:nvPr/>
          </p:nvCxnSpPr>
          <p:spPr>
            <a:xfrm>
              <a:off x="9030582" y="5610673"/>
              <a:ext cx="325252"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FC35D5DD-0279-4A67-BF34-EF5DBAB2DDB4}"/>
              </a:ext>
            </a:extLst>
          </p:cNvPr>
          <p:cNvGrpSpPr/>
          <p:nvPr/>
        </p:nvGrpSpPr>
        <p:grpSpPr>
          <a:xfrm>
            <a:off x="8928041" y="4154573"/>
            <a:ext cx="650504" cy="322236"/>
            <a:chOff x="9030582" y="5288437"/>
            <a:chExt cx="650504" cy="322236"/>
          </a:xfrm>
        </p:grpSpPr>
        <p:cxnSp>
          <p:nvCxnSpPr>
            <p:cNvPr id="69" name="Straight Connector 68">
              <a:extLst>
                <a:ext uri="{FF2B5EF4-FFF2-40B4-BE49-F238E27FC236}">
                  <a16:creationId xmlns:a16="http://schemas.microsoft.com/office/drawing/2014/main" id="{9D300A09-EB47-47F6-BF10-B602ACEA2B6E}"/>
                </a:ext>
              </a:extLst>
            </p:cNvPr>
            <p:cNvCxnSpPr>
              <a:cxnSpLocks/>
            </p:cNvCxnSpPr>
            <p:nvPr/>
          </p:nvCxnSpPr>
          <p:spPr>
            <a:xfrm>
              <a:off x="9030582" y="5288437"/>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26F22E-077B-4EC3-A7A1-0EF5A4A5F7EA}"/>
                </a:ext>
              </a:extLst>
            </p:cNvPr>
            <p:cNvCxnSpPr>
              <a:cxnSpLocks/>
            </p:cNvCxnSpPr>
            <p:nvPr/>
          </p:nvCxnSpPr>
          <p:spPr>
            <a:xfrm>
              <a:off x="9030582" y="5390163"/>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DFD5503-4F84-4648-9FD5-552A90CC80D3}"/>
                </a:ext>
              </a:extLst>
            </p:cNvPr>
            <p:cNvCxnSpPr>
              <a:cxnSpLocks/>
            </p:cNvCxnSpPr>
            <p:nvPr/>
          </p:nvCxnSpPr>
          <p:spPr>
            <a:xfrm>
              <a:off x="9030582" y="5500418"/>
              <a:ext cx="650504"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06FCDD1-C802-4AD2-B718-1E1D74A25EA8}"/>
                </a:ext>
              </a:extLst>
            </p:cNvPr>
            <p:cNvCxnSpPr>
              <a:cxnSpLocks/>
            </p:cNvCxnSpPr>
            <p:nvPr/>
          </p:nvCxnSpPr>
          <p:spPr>
            <a:xfrm>
              <a:off x="9030582" y="5610673"/>
              <a:ext cx="325252" cy="0"/>
            </a:xfrm>
            <a:prstGeom prst="line">
              <a:avLst/>
            </a:prstGeom>
            <a:ln w="28575">
              <a:solidFill>
                <a:srgbClr val="FFFFFF">
                  <a:alpha val="14118"/>
                </a:srgbClr>
              </a:solidFill>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a:extLst>
              <a:ext uri="{FF2B5EF4-FFF2-40B4-BE49-F238E27FC236}">
                <a16:creationId xmlns:a16="http://schemas.microsoft.com/office/drawing/2014/main" id="{8C88CF86-732C-4905-9BAD-E057983C4FB2}"/>
              </a:ext>
            </a:extLst>
          </p:cNvPr>
          <p:cNvCxnSpPr>
            <a:cxnSpLocks/>
            <a:stCxn id="8" idx="3"/>
          </p:cNvCxnSpPr>
          <p:nvPr/>
        </p:nvCxnSpPr>
        <p:spPr>
          <a:xfrm>
            <a:off x="7938012" y="4899637"/>
            <a:ext cx="7086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7AFC23D2-4882-499A-A85C-AA4609C4D260}"/>
              </a:ext>
            </a:extLst>
          </p:cNvPr>
          <p:cNvCxnSpPr>
            <a:cxnSpLocks/>
          </p:cNvCxnSpPr>
          <p:nvPr/>
        </p:nvCxnSpPr>
        <p:spPr>
          <a:xfrm>
            <a:off x="4010664" y="4241999"/>
            <a:ext cx="1168908" cy="422895"/>
          </a:xfrm>
          <a:prstGeom prst="bentConnector3">
            <a:avLst>
              <a:gd name="adj1" fmla="val 421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8B5F3183-93D1-486D-9FDD-9BD13729AF4D}"/>
              </a:ext>
            </a:extLst>
          </p:cNvPr>
          <p:cNvCxnSpPr>
            <a:cxnSpLocks/>
            <a:endCxn id="8" idx="1"/>
          </p:cNvCxnSpPr>
          <p:nvPr/>
        </p:nvCxnSpPr>
        <p:spPr>
          <a:xfrm flipV="1">
            <a:off x="3983232" y="4899637"/>
            <a:ext cx="1196340" cy="549370"/>
          </a:xfrm>
          <a:prstGeom prst="bentConnector3">
            <a:avLst>
              <a:gd name="adj1" fmla="val 4465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805D4299-76CC-48AE-B216-07B027909306}"/>
              </a:ext>
            </a:extLst>
          </p:cNvPr>
          <p:cNvCxnSpPr>
            <a:cxnSpLocks/>
          </p:cNvCxnSpPr>
          <p:nvPr/>
        </p:nvCxnSpPr>
        <p:spPr>
          <a:xfrm flipV="1">
            <a:off x="4019808" y="5135785"/>
            <a:ext cx="1159764" cy="1136182"/>
          </a:xfrm>
          <a:prstGeom prst="bentConnector3">
            <a:avLst>
              <a:gd name="adj1" fmla="val 618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Content Placeholder 2">
            <a:extLst>
              <a:ext uri="{FF2B5EF4-FFF2-40B4-BE49-F238E27FC236}">
                <a16:creationId xmlns:a16="http://schemas.microsoft.com/office/drawing/2014/main" id="{053FB985-8FF3-4FDC-BEBD-671D7326F447}"/>
              </a:ext>
            </a:extLst>
          </p:cNvPr>
          <p:cNvSpPr txBox="1">
            <a:spLocks/>
          </p:cNvSpPr>
          <p:nvPr/>
        </p:nvSpPr>
        <p:spPr>
          <a:xfrm>
            <a:off x="590550" y="5952572"/>
            <a:ext cx="3429258" cy="768903"/>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Novel Genre, Entities in </a:t>
            </a:r>
            <a:r>
              <a:rPr lang="en-US" sz="2000"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endPar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endParaRPr>
          </a:p>
          <a:p>
            <a:pPr marL="0" indent="0" algn="r">
              <a:buFont typeface="Arial" panose="020B0604020202020204" pitchFamily="34" charset="0"/>
              <a:buNone/>
            </a:pP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Length of </a:t>
            </a:r>
            <a:r>
              <a:rPr lang="en-US" sz="2000"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r>
              <a:rPr lang="en-US" sz="2000" i="1" dirty="0">
                <a:latin typeface="CMU Serif Upright Italic" panose="02000603000000000000" pitchFamily="2" charset="0"/>
                <a:ea typeface="CMU Serif Upright Italic" panose="02000603000000000000" pitchFamily="2" charset="0"/>
                <a:cs typeface="CMU Serif Upright Italic" panose="02000603000000000000" pitchFamily="2" charset="0"/>
              </a:rPr>
              <a:t>, Summary of </a:t>
            </a:r>
            <a:r>
              <a:rPr lang="en-US" sz="2000" i="1" dirty="0">
                <a:solidFill>
                  <a:srgbClr val="FFD966"/>
                </a:solidFill>
                <a:latin typeface="CMU Serif Upright Italic" panose="02000603000000000000" pitchFamily="2" charset="0"/>
                <a:ea typeface="CMU Serif Upright Italic" panose="02000603000000000000" pitchFamily="2" charset="0"/>
                <a:cs typeface="CMU Serif Upright Italic" panose="02000603000000000000" pitchFamily="2" charset="0"/>
              </a:rPr>
              <a:t>P2</a:t>
            </a:r>
          </a:p>
        </p:txBody>
      </p:sp>
      <p:sp>
        <p:nvSpPr>
          <p:cNvPr id="107" name="Arrow: U-Turn 106">
            <a:extLst>
              <a:ext uri="{FF2B5EF4-FFF2-40B4-BE49-F238E27FC236}">
                <a16:creationId xmlns:a16="http://schemas.microsoft.com/office/drawing/2014/main" id="{80E6941B-04E4-40A2-B24A-9AD120B27046}"/>
              </a:ext>
            </a:extLst>
          </p:cNvPr>
          <p:cNvSpPr/>
          <p:nvPr/>
        </p:nvSpPr>
        <p:spPr>
          <a:xfrm rot="16200000">
            <a:off x="5262872" y="5441012"/>
            <a:ext cx="359684" cy="355976"/>
          </a:xfrm>
          <a:prstGeom prst="uturnArrow">
            <a:avLst>
              <a:gd name="adj1" fmla="val 17655"/>
              <a:gd name="adj2" fmla="val 20949"/>
              <a:gd name="adj3" fmla="val 41747"/>
              <a:gd name="adj4" fmla="val 46634"/>
              <a:gd name="adj5"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9" name="Content Placeholder 2">
            <a:extLst>
              <a:ext uri="{FF2B5EF4-FFF2-40B4-BE49-F238E27FC236}">
                <a16:creationId xmlns:a16="http://schemas.microsoft.com/office/drawing/2014/main" id="{83D60BB1-8039-4192-AC7D-E6BBFA6E2C4D}"/>
              </a:ext>
            </a:extLst>
          </p:cNvPr>
          <p:cNvSpPr txBox="1">
            <a:spLocks/>
          </p:cNvSpPr>
          <p:nvPr/>
        </p:nvSpPr>
        <p:spPr>
          <a:xfrm>
            <a:off x="5653249" y="5502037"/>
            <a:ext cx="2842260" cy="388644"/>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FINE-TUNED</a:t>
            </a:r>
            <a:endParaRPr lang="en-US" sz="2200" dirty="0"/>
          </a:p>
        </p:txBody>
      </p:sp>
    </p:spTree>
    <p:extLst>
      <p:ext uri="{BB962C8B-B14F-4D97-AF65-F5344CB8AC3E}">
        <p14:creationId xmlns:p14="http://schemas.microsoft.com/office/powerpoint/2010/main" val="50233653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Data Preparation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212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7</a:t>
            </a:fld>
            <a:endParaRPr lang="fr-FR"/>
          </a:p>
        </p:txBody>
      </p:sp>
      <p:grpSp>
        <p:nvGrpSpPr>
          <p:cNvPr id="23" name="Group 22">
            <a:extLst>
              <a:ext uri="{FF2B5EF4-FFF2-40B4-BE49-F238E27FC236}">
                <a16:creationId xmlns:a16="http://schemas.microsoft.com/office/drawing/2014/main" id="{5E40E117-3116-49B2-B8FB-D260642FAE77}"/>
              </a:ext>
            </a:extLst>
          </p:cNvPr>
          <p:cNvGrpSpPr/>
          <p:nvPr/>
        </p:nvGrpSpPr>
        <p:grpSpPr>
          <a:xfrm>
            <a:off x="1104968" y="2521525"/>
            <a:ext cx="2752724" cy="3003987"/>
            <a:chOff x="838200" y="2611861"/>
            <a:chExt cx="2752724" cy="3003987"/>
          </a:xfrm>
        </p:grpSpPr>
        <p:sp>
          <p:nvSpPr>
            <p:cNvPr id="10" name="Rectangle: Rounded Corners 9">
              <a:extLst>
                <a:ext uri="{FF2B5EF4-FFF2-40B4-BE49-F238E27FC236}">
                  <a16:creationId xmlns:a16="http://schemas.microsoft.com/office/drawing/2014/main" id="{CD4D6E15-C1DD-439A-841B-1BCE073EEF3B}"/>
                </a:ext>
              </a:extLst>
            </p:cNvPr>
            <p:cNvSpPr/>
            <p:nvPr/>
          </p:nvSpPr>
          <p:spPr>
            <a:xfrm>
              <a:off x="838200" y="2611861"/>
              <a:ext cx="2752724"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CMU Serif" panose="02000603000000000000" pitchFamily="2" charset="0"/>
                  <a:ea typeface="CMU Serif" panose="02000603000000000000" pitchFamily="2" charset="0"/>
                  <a:cs typeface="CMU Serif" panose="02000603000000000000" pitchFamily="2" charset="0"/>
                </a:rPr>
                <a:t>Automatic Retrieval from GUTENBERG PROJECT</a:t>
              </a:r>
              <a:endParaRPr lang="fr-FR" sz="1400" b="1" dirty="0">
                <a:latin typeface="CMU Serif" panose="02000603000000000000" pitchFamily="2" charset="0"/>
                <a:ea typeface="CMU Serif" panose="02000603000000000000" pitchFamily="2" charset="0"/>
                <a:cs typeface="CMU Serif" panose="02000603000000000000" pitchFamily="2" charset="0"/>
              </a:endParaRPr>
            </a:p>
          </p:txBody>
        </p:sp>
        <p:sp>
          <p:nvSpPr>
            <p:cNvPr id="12" name="Rectangle: Rounded Corners 11">
              <a:extLst>
                <a:ext uri="{FF2B5EF4-FFF2-40B4-BE49-F238E27FC236}">
                  <a16:creationId xmlns:a16="http://schemas.microsoft.com/office/drawing/2014/main" id="{B410D120-4E9F-48AC-8172-ED80CDACB5F7}"/>
                </a:ext>
              </a:extLst>
            </p:cNvPr>
            <p:cNvSpPr/>
            <p:nvPr/>
          </p:nvSpPr>
          <p:spPr>
            <a:xfrm>
              <a:off x="1009649" y="3328331"/>
              <a:ext cx="2409824" cy="135941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313 BOOKS</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13" name="Rectangle: Rounded Corners 12">
              <a:extLst>
                <a:ext uri="{FF2B5EF4-FFF2-40B4-BE49-F238E27FC236}">
                  <a16:creationId xmlns:a16="http://schemas.microsoft.com/office/drawing/2014/main" id="{0AFB3C1F-0A90-4615-8ED9-2C6C322B5326}"/>
                </a:ext>
              </a:extLst>
            </p:cNvPr>
            <p:cNvSpPr/>
            <p:nvPr/>
          </p:nvSpPr>
          <p:spPr>
            <a:xfrm>
              <a:off x="1009649" y="4866050"/>
              <a:ext cx="2409824" cy="57149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METADATA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grpSp>
          <p:nvGrpSpPr>
            <p:cNvPr id="11" name="Group 10">
              <a:extLst>
                <a:ext uri="{FF2B5EF4-FFF2-40B4-BE49-F238E27FC236}">
                  <a16:creationId xmlns:a16="http://schemas.microsoft.com/office/drawing/2014/main" id="{09A9908A-C215-42AE-A622-9F37FC6DD9E2}"/>
                </a:ext>
              </a:extLst>
            </p:cNvPr>
            <p:cNvGrpSpPr/>
            <p:nvPr/>
          </p:nvGrpSpPr>
          <p:grpSpPr>
            <a:xfrm>
              <a:off x="1339214" y="3492039"/>
              <a:ext cx="1760220" cy="769428"/>
              <a:chOff x="920115" y="3280286"/>
              <a:chExt cx="1760220" cy="769428"/>
            </a:xfrm>
          </p:grpSpPr>
          <p:sp>
            <p:nvSpPr>
              <p:cNvPr id="14" name="Rectangle: Rounded Corners 13">
                <a:extLst>
                  <a:ext uri="{FF2B5EF4-FFF2-40B4-BE49-F238E27FC236}">
                    <a16:creationId xmlns:a16="http://schemas.microsoft.com/office/drawing/2014/main" id="{D7DD7248-7F4F-4570-82B3-5CEEE3204075}"/>
                  </a:ext>
                </a:extLst>
              </p:cNvPr>
              <p:cNvSpPr/>
              <p:nvPr/>
            </p:nvSpPr>
            <p:spPr>
              <a:xfrm>
                <a:off x="103060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Rounded Corners 14">
                <a:extLst>
                  <a:ext uri="{FF2B5EF4-FFF2-40B4-BE49-F238E27FC236}">
                    <a16:creationId xmlns:a16="http://schemas.microsoft.com/office/drawing/2014/main" id="{69C54F8B-D7A3-4102-8BFC-815AB9661F6B}"/>
                  </a:ext>
                </a:extLst>
              </p:cNvPr>
              <p:cNvSpPr/>
              <p:nvPr/>
            </p:nvSpPr>
            <p:spPr>
              <a:xfrm>
                <a:off x="161734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Rounded Corners 15">
                <a:extLst>
                  <a:ext uri="{FF2B5EF4-FFF2-40B4-BE49-F238E27FC236}">
                    <a16:creationId xmlns:a16="http://schemas.microsoft.com/office/drawing/2014/main" id="{B76B6677-5389-463F-84F2-254CA67E1D00}"/>
                  </a:ext>
                </a:extLst>
              </p:cNvPr>
              <p:cNvSpPr/>
              <p:nvPr/>
            </p:nvSpPr>
            <p:spPr>
              <a:xfrm>
                <a:off x="220408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Rounded Corners 16">
                <a:extLst>
                  <a:ext uri="{FF2B5EF4-FFF2-40B4-BE49-F238E27FC236}">
                    <a16:creationId xmlns:a16="http://schemas.microsoft.com/office/drawing/2014/main" id="{C7E5D81C-6A4F-4C2B-B735-A08DCC8BE151}"/>
                  </a:ext>
                </a:extLst>
              </p:cNvPr>
              <p:cNvSpPr/>
              <p:nvPr/>
            </p:nvSpPr>
            <p:spPr>
              <a:xfrm>
                <a:off x="98107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8" name="Rectangle: Rounded Corners 17">
                <a:extLst>
                  <a:ext uri="{FF2B5EF4-FFF2-40B4-BE49-F238E27FC236}">
                    <a16:creationId xmlns:a16="http://schemas.microsoft.com/office/drawing/2014/main" id="{EF5CC48B-00FA-428A-98A9-CFEB03CDE2E5}"/>
                  </a:ext>
                </a:extLst>
              </p:cNvPr>
              <p:cNvSpPr/>
              <p:nvPr/>
            </p:nvSpPr>
            <p:spPr>
              <a:xfrm>
                <a:off x="156781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9" name="Rectangle: Rounded Corners 18">
                <a:extLst>
                  <a:ext uri="{FF2B5EF4-FFF2-40B4-BE49-F238E27FC236}">
                    <a16:creationId xmlns:a16="http://schemas.microsoft.com/office/drawing/2014/main" id="{6D4DB48E-B297-4E26-A9F3-7D5163AB458F}"/>
                  </a:ext>
                </a:extLst>
              </p:cNvPr>
              <p:cNvSpPr/>
              <p:nvPr/>
            </p:nvSpPr>
            <p:spPr>
              <a:xfrm>
                <a:off x="215455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0" name="Rectangle: Rounded Corners 19">
                <a:extLst>
                  <a:ext uri="{FF2B5EF4-FFF2-40B4-BE49-F238E27FC236}">
                    <a16:creationId xmlns:a16="http://schemas.microsoft.com/office/drawing/2014/main" id="{70CE36E0-990F-4D45-BCC5-2ABBDFA60AC5}"/>
                  </a:ext>
                </a:extLst>
              </p:cNvPr>
              <p:cNvSpPr/>
              <p:nvPr/>
            </p:nvSpPr>
            <p:spPr>
              <a:xfrm>
                <a:off x="92011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1" name="Rectangle: Rounded Corners 20">
                <a:extLst>
                  <a:ext uri="{FF2B5EF4-FFF2-40B4-BE49-F238E27FC236}">
                    <a16:creationId xmlns:a16="http://schemas.microsoft.com/office/drawing/2014/main" id="{D36FFA0F-7B87-48DB-94B9-E9EED017B46F}"/>
                  </a:ext>
                </a:extLst>
              </p:cNvPr>
              <p:cNvSpPr/>
              <p:nvPr/>
            </p:nvSpPr>
            <p:spPr>
              <a:xfrm>
                <a:off x="150685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Rectangle: Rounded Corners 21">
                <a:extLst>
                  <a:ext uri="{FF2B5EF4-FFF2-40B4-BE49-F238E27FC236}">
                    <a16:creationId xmlns:a16="http://schemas.microsoft.com/office/drawing/2014/main" id="{0CD29D49-855F-4337-946A-CAF9106F2028}"/>
                  </a:ext>
                </a:extLst>
              </p:cNvPr>
              <p:cNvSpPr/>
              <p:nvPr/>
            </p:nvSpPr>
            <p:spPr>
              <a:xfrm>
                <a:off x="209359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grpSp>
      </p:grpSp>
    </p:spTree>
    <p:extLst>
      <p:ext uri="{BB962C8B-B14F-4D97-AF65-F5344CB8AC3E}">
        <p14:creationId xmlns:p14="http://schemas.microsoft.com/office/powerpoint/2010/main" val="262085305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Data Preparation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212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8</a:t>
            </a:fld>
            <a:endParaRPr lang="fr-FR"/>
          </a:p>
        </p:txBody>
      </p:sp>
      <p:grpSp>
        <p:nvGrpSpPr>
          <p:cNvPr id="23" name="Group 22">
            <a:extLst>
              <a:ext uri="{FF2B5EF4-FFF2-40B4-BE49-F238E27FC236}">
                <a16:creationId xmlns:a16="http://schemas.microsoft.com/office/drawing/2014/main" id="{5E40E117-3116-49B2-B8FB-D260642FAE77}"/>
              </a:ext>
            </a:extLst>
          </p:cNvPr>
          <p:cNvGrpSpPr/>
          <p:nvPr/>
        </p:nvGrpSpPr>
        <p:grpSpPr>
          <a:xfrm>
            <a:off x="1104968" y="2521525"/>
            <a:ext cx="2752724" cy="3003987"/>
            <a:chOff x="838200" y="2611861"/>
            <a:chExt cx="2752724" cy="3003987"/>
          </a:xfrm>
        </p:grpSpPr>
        <p:sp>
          <p:nvSpPr>
            <p:cNvPr id="10" name="Rectangle: Rounded Corners 9">
              <a:extLst>
                <a:ext uri="{FF2B5EF4-FFF2-40B4-BE49-F238E27FC236}">
                  <a16:creationId xmlns:a16="http://schemas.microsoft.com/office/drawing/2014/main" id="{CD4D6E15-C1DD-439A-841B-1BCE073EEF3B}"/>
                </a:ext>
              </a:extLst>
            </p:cNvPr>
            <p:cNvSpPr/>
            <p:nvPr/>
          </p:nvSpPr>
          <p:spPr>
            <a:xfrm>
              <a:off x="838200" y="2611861"/>
              <a:ext cx="2752724"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CMU Serif" panose="02000603000000000000" pitchFamily="2" charset="0"/>
                  <a:ea typeface="CMU Serif" panose="02000603000000000000" pitchFamily="2" charset="0"/>
                  <a:cs typeface="CMU Serif" panose="02000603000000000000" pitchFamily="2" charset="0"/>
                </a:rPr>
                <a:t>Automatic Retrieval from GUTENBERG PROJECT</a:t>
              </a:r>
              <a:endParaRPr lang="fr-FR" sz="1400" b="1" dirty="0">
                <a:latin typeface="CMU Serif" panose="02000603000000000000" pitchFamily="2" charset="0"/>
                <a:ea typeface="CMU Serif" panose="02000603000000000000" pitchFamily="2" charset="0"/>
                <a:cs typeface="CMU Serif" panose="02000603000000000000" pitchFamily="2" charset="0"/>
              </a:endParaRPr>
            </a:p>
          </p:txBody>
        </p:sp>
        <p:sp>
          <p:nvSpPr>
            <p:cNvPr id="12" name="Rectangle: Rounded Corners 11">
              <a:extLst>
                <a:ext uri="{FF2B5EF4-FFF2-40B4-BE49-F238E27FC236}">
                  <a16:creationId xmlns:a16="http://schemas.microsoft.com/office/drawing/2014/main" id="{B410D120-4E9F-48AC-8172-ED80CDACB5F7}"/>
                </a:ext>
              </a:extLst>
            </p:cNvPr>
            <p:cNvSpPr/>
            <p:nvPr/>
          </p:nvSpPr>
          <p:spPr>
            <a:xfrm>
              <a:off x="1009649" y="3328331"/>
              <a:ext cx="2409824" cy="135941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313 BOOKS</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13" name="Rectangle: Rounded Corners 12">
              <a:extLst>
                <a:ext uri="{FF2B5EF4-FFF2-40B4-BE49-F238E27FC236}">
                  <a16:creationId xmlns:a16="http://schemas.microsoft.com/office/drawing/2014/main" id="{0AFB3C1F-0A90-4615-8ED9-2C6C322B5326}"/>
                </a:ext>
              </a:extLst>
            </p:cNvPr>
            <p:cNvSpPr/>
            <p:nvPr/>
          </p:nvSpPr>
          <p:spPr>
            <a:xfrm>
              <a:off x="1009649" y="4866050"/>
              <a:ext cx="2409824" cy="57149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METADATA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grpSp>
          <p:nvGrpSpPr>
            <p:cNvPr id="11" name="Group 10">
              <a:extLst>
                <a:ext uri="{FF2B5EF4-FFF2-40B4-BE49-F238E27FC236}">
                  <a16:creationId xmlns:a16="http://schemas.microsoft.com/office/drawing/2014/main" id="{09A9908A-C215-42AE-A622-9F37FC6DD9E2}"/>
                </a:ext>
              </a:extLst>
            </p:cNvPr>
            <p:cNvGrpSpPr/>
            <p:nvPr/>
          </p:nvGrpSpPr>
          <p:grpSpPr>
            <a:xfrm>
              <a:off x="1339214" y="3492039"/>
              <a:ext cx="1760220" cy="769428"/>
              <a:chOff x="920115" y="3280286"/>
              <a:chExt cx="1760220" cy="769428"/>
            </a:xfrm>
          </p:grpSpPr>
          <p:sp>
            <p:nvSpPr>
              <p:cNvPr id="14" name="Rectangle: Rounded Corners 13">
                <a:extLst>
                  <a:ext uri="{FF2B5EF4-FFF2-40B4-BE49-F238E27FC236}">
                    <a16:creationId xmlns:a16="http://schemas.microsoft.com/office/drawing/2014/main" id="{D7DD7248-7F4F-4570-82B3-5CEEE3204075}"/>
                  </a:ext>
                </a:extLst>
              </p:cNvPr>
              <p:cNvSpPr/>
              <p:nvPr/>
            </p:nvSpPr>
            <p:spPr>
              <a:xfrm>
                <a:off x="103060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Rounded Corners 14">
                <a:extLst>
                  <a:ext uri="{FF2B5EF4-FFF2-40B4-BE49-F238E27FC236}">
                    <a16:creationId xmlns:a16="http://schemas.microsoft.com/office/drawing/2014/main" id="{69C54F8B-D7A3-4102-8BFC-815AB9661F6B}"/>
                  </a:ext>
                </a:extLst>
              </p:cNvPr>
              <p:cNvSpPr/>
              <p:nvPr/>
            </p:nvSpPr>
            <p:spPr>
              <a:xfrm>
                <a:off x="161734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Rounded Corners 15">
                <a:extLst>
                  <a:ext uri="{FF2B5EF4-FFF2-40B4-BE49-F238E27FC236}">
                    <a16:creationId xmlns:a16="http://schemas.microsoft.com/office/drawing/2014/main" id="{B76B6677-5389-463F-84F2-254CA67E1D00}"/>
                  </a:ext>
                </a:extLst>
              </p:cNvPr>
              <p:cNvSpPr/>
              <p:nvPr/>
            </p:nvSpPr>
            <p:spPr>
              <a:xfrm>
                <a:off x="220408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Rounded Corners 16">
                <a:extLst>
                  <a:ext uri="{FF2B5EF4-FFF2-40B4-BE49-F238E27FC236}">
                    <a16:creationId xmlns:a16="http://schemas.microsoft.com/office/drawing/2014/main" id="{C7E5D81C-6A4F-4C2B-B735-A08DCC8BE151}"/>
                  </a:ext>
                </a:extLst>
              </p:cNvPr>
              <p:cNvSpPr/>
              <p:nvPr/>
            </p:nvSpPr>
            <p:spPr>
              <a:xfrm>
                <a:off x="98107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8" name="Rectangle: Rounded Corners 17">
                <a:extLst>
                  <a:ext uri="{FF2B5EF4-FFF2-40B4-BE49-F238E27FC236}">
                    <a16:creationId xmlns:a16="http://schemas.microsoft.com/office/drawing/2014/main" id="{EF5CC48B-00FA-428A-98A9-CFEB03CDE2E5}"/>
                  </a:ext>
                </a:extLst>
              </p:cNvPr>
              <p:cNvSpPr/>
              <p:nvPr/>
            </p:nvSpPr>
            <p:spPr>
              <a:xfrm>
                <a:off x="156781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9" name="Rectangle: Rounded Corners 18">
                <a:extLst>
                  <a:ext uri="{FF2B5EF4-FFF2-40B4-BE49-F238E27FC236}">
                    <a16:creationId xmlns:a16="http://schemas.microsoft.com/office/drawing/2014/main" id="{6D4DB48E-B297-4E26-A9F3-7D5163AB458F}"/>
                  </a:ext>
                </a:extLst>
              </p:cNvPr>
              <p:cNvSpPr/>
              <p:nvPr/>
            </p:nvSpPr>
            <p:spPr>
              <a:xfrm>
                <a:off x="215455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0" name="Rectangle: Rounded Corners 19">
                <a:extLst>
                  <a:ext uri="{FF2B5EF4-FFF2-40B4-BE49-F238E27FC236}">
                    <a16:creationId xmlns:a16="http://schemas.microsoft.com/office/drawing/2014/main" id="{70CE36E0-990F-4D45-BCC5-2ABBDFA60AC5}"/>
                  </a:ext>
                </a:extLst>
              </p:cNvPr>
              <p:cNvSpPr/>
              <p:nvPr/>
            </p:nvSpPr>
            <p:spPr>
              <a:xfrm>
                <a:off x="92011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1" name="Rectangle: Rounded Corners 20">
                <a:extLst>
                  <a:ext uri="{FF2B5EF4-FFF2-40B4-BE49-F238E27FC236}">
                    <a16:creationId xmlns:a16="http://schemas.microsoft.com/office/drawing/2014/main" id="{D36FFA0F-7B87-48DB-94B9-E9EED017B46F}"/>
                  </a:ext>
                </a:extLst>
              </p:cNvPr>
              <p:cNvSpPr/>
              <p:nvPr/>
            </p:nvSpPr>
            <p:spPr>
              <a:xfrm>
                <a:off x="150685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Rectangle: Rounded Corners 21">
                <a:extLst>
                  <a:ext uri="{FF2B5EF4-FFF2-40B4-BE49-F238E27FC236}">
                    <a16:creationId xmlns:a16="http://schemas.microsoft.com/office/drawing/2014/main" id="{0CD29D49-855F-4337-946A-CAF9106F2028}"/>
                  </a:ext>
                </a:extLst>
              </p:cNvPr>
              <p:cNvSpPr/>
              <p:nvPr/>
            </p:nvSpPr>
            <p:spPr>
              <a:xfrm>
                <a:off x="209359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grpSp>
      </p:grpSp>
      <p:sp>
        <p:nvSpPr>
          <p:cNvPr id="24" name="Rectangle 23">
            <a:extLst>
              <a:ext uri="{FF2B5EF4-FFF2-40B4-BE49-F238E27FC236}">
                <a16:creationId xmlns:a16="http://schemas.microsoft.com/office/drawing/2014/main" id="{71A16191-B831-47E6-B128-6C7E8C75F722}"/>
              </a:ext>
            </a:extLst>
          </p:cNvPr>
          <p:cNvSpPr/>
          <p:nvPr/>
        </p:nvSpPr>
        <p:spPr>
          <a:xfrm>
            <a:off x="4486407" y="1827607"/>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Paragraph Splitting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Split each novel into paragraphs</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preserving sentence syntax</a:t>
            </a:r>
          </a:p>
          <a:p>
            <a:r>
              <a:rPr lang="en-US" sz="1400" dirty="0">
                <a:latin typeface="CMU Serif" panose="02000603000000000000" pitchFamily="2" charset="0"/>
                <a:ea typeface="CMU Serif" panose="02000603000000000000" pitchFamily="2" charset="0"/>
                <a:cs typeface="CMU Serif" panose="02000603000000000000" pitchFamily="2" charset="0"/>
              </a:rPr>
              <a:t>· three different sizes</a:t>
            </a: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cxnSp>
        <p:nvCxnSpPr>
          <p:cNvPr id="32" name="Connector: Elbow 31">
            <a:extLst>
              <a:ext uri="{FF2B5EF4-FFF2-40B4-BE49-F238E27FC236}">
                <a16:creationId xmlns:a16="http://schemas.microsoft.com/office/drawing/2014/main" id="{4BCE53C6-6A27-4D73-B99E-0D932AF9EE30}"/>
              </a:ext>
            </a:extLst>
          </p:cNvPr>
          <p:cNvCxnSpPr>
            <a:stCxn id="10" idx="2"/>
            <a:endCxn id="24" idx="0"/>
          </p:cNvCxnSpPr>
          <p:nvPr/>
        </p:nvCxnSpPr>
        <p:spPr>
          <a:xfrm rot="5400000" flipH="1" flipV="1">
            <a:off x="2439712" y="1869225"/>
            <a:ext cx="3697905" cy="3614670"/>
          </a:xfrm>
          <a:prstGeom prst="bentConnector5">
            <a:avLst>
              <a:gd name="adj1" fmla="val -6182"/>
              <a:gd name="adj2" fmla="val 46774"/>
              <a:gd name="adj3" fmla="val 1061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308711"/>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8BC1-835B-4831-8E76-0636B7BC61F8}"/>
              </a:ext>
            </a:extLst>
          </p:cNvPr>
          <p:cNvSpPr>
            <a:spLocks noGrp="1"/>
          </p:cNvSpPr>
          <p:nvPr>
            <p:ph type="title"/>
          </p:nvPr>
        </p:nvSpPr>
        <p:spPr/>
        <p:txBody>
          <a:bodyPr/>
          <a:lstStyle/>
          <a:p>
            <a:r>
              <a:rPr lang="en-US" dirty="0"/>
              <a:t>Data Preparation</a:t>
            </a:r>
            <a:endParaRPr lang="fr-FR" dirty="0"/>
          </a:p>
        </p:txBody>
      </p:sp>
      <p:cxnSp>
        <p:nvCxnSpPr>
          <p:cNvPr id="5" name="Straight Connector 4">
            <a:extLst>
              <a:ext uri="{FF2B5EF4-FFF2-40B4-BE49-F238E27FC236}">
                <a16:creationId xmlns:a16="http://schemas.microsoft.com/office/drawing/2014/main" id="{5AF01B81-8E07-4FF1-983C-9BFC847AA3F8}"/>
              </a:ext>
            </a:extLst>
          </p:cNvPr>
          <p:cNvCxnSpPr>
            <a:cxnSpLocks/>
          </p:cNvCxnSpPr>
          <p:nvPr/>
        </p:nvCxnSpPr>
        <p:spPr>
          <a:xfrm>
            <a:off x="0" y="1307592"/>
            <a:ext cx="5212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DF24F97-C2FD-4933-A94E-336C459A48C3}"/>
              </a:ext>
            </a:extLst>
          </p:cNvPr>
          <p:cNvSpPr>
            <a:spLocks noGrp="1"/>
          </p:cNvSpPr>
          <p:nvPr>
            <p:ph type="sldNum" sz="quarter" idx="12"/>
          </p:nvPr>
        </p:nvSpPr>
        <p:spPr/>
        <p:txBody>
          <a:bodyPr/>
          <a:lstStyle/>
          <a:p>
            <a:fld id="{3639A81C-20E0-4CBF-8264-1C6732805330}" type="slidenum">
              <a:rPr lang="fr-FR" smtClean="0"/>
              <a:t>9</a:t>
            </a:fld>
            <a:endParaRPr lang="fr-FR"/>
          </a:p>
        </p:txBody>
      </p:sp>
      <p:grpSp>
        <p:nvGrpSpPr>
          <p:cNvPr id="23" name="Group 22">
            <a:extLst>
              <a:ext uri="{FF2B5EF4-FFF2-40B4-BE49-F238E27FC236}">
                <a16:creationId xmlns:a16="http://schemas.microsoft.com/office/drawing/2014/main" id="{5E40E117-3116-49B2-B8FB-D260642FAE77}"/>
              </a:ext>
            </a:extLst>
          </p:cNvPr>
          <p:cNvGrpSpPr/>
          <p:nvPr/>
        </p:nvGrpSpPr>
        <p:grpSpPr>
          <a:xfrm>
            <a:off x="1104968" y="2521525"/>
            <a:ext cx="2752724" cy="3003987"/>
            <a:chOff x="838200" y="2611861"/>
            <a:chExt cx="2752724" cy="3003987"/>
          </a:xfrm>
        </p:grpSpPr>
        <p:sp>
          <p:nvSpPr>
            <p:cNvPr id="10" name="Rectangle: Rounded Corners 9">
              <a:extLst>
                <a:ext uri="{FF2B5EF4-FFF2-40B4-BE49-F238E27FC236}">
                  <a16:creationId xmlns:a16="http://schemas.microsoft.com/office/drawing/2014/main" id="{CD4D6E15-C1DD-439A-841B-1BCE073EEF3B}"/>
                </a:ext>
              </a:extLst>
            </p:cNvPr>
            <p:cNvSpPr/>
            <p:nvPr/>
          </p:nvSpPr>
          <p:spPr>
            <a:xfrm>
              <a:off x="838200" y="2611861"/>
              <a:ext cx="2752724" cy="3003987"/>
            </a:xfrm>
            <a:prstGeom prst="roundRect">
              <a:avLst>
                <a:gd name="adj" fmla="val 328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CMU Serif" panose="02000603000000000000" pitchFamily="2" charset="0"/>
                  <a:ea typeface="CMU Serif" panose="02000603000000000000" pitchFamily="2" charset="0"/>
                  <a:cs typeface="CMU Serif" panose="02000603000000000000" pitchFamily="2" charset="0"/>
                </a:rPr>
                <a:t>Automatic Retrieval from GUTENBERG PROJECT</a:t>
              </a:r>
              <a:endParaRPr lang="fr-FR" sz="1400" b="1" dirty="0">
                <a:latin typeface="CMU Serif" panose="02000603000000000000" pitchFamily="2" charset="0"/>
                <a:ea typeface="CMU Serif" panose="02000603000000000000" pitchFamily="2" charset="0"/>
                <a:cs typeface="CMU Serif" panose="02000603000000000000" pitchFamily="2" charset="0"/>
              </a:endParaRPr>
            </a:p>
          </p:txBody>
        </p:sp>
        <p:sp>
          <p:nvSpPr>
            <p:cNvPr id="12" name="Rectangle: Rounded Corners 11">
              <a:extLst>
                <a:ext uri="{FF2B5EF4-FFF2-40B4-BE49-F238E27FC236}">
                  <a16:creationId xmlns:a16="http://schemas.microsoft.com/office/drawing/2014/main" id="{B410D120-4E9F-48AC-8172-ED80CDACB5F7}"/>
                </a:ext>
              </a:extLst>
            </p:cNvPr>
            <p:cNvSpPr/>
            <p:nvPr/>
          </p:nvSpPr>
          <p:spPr>
            <a:xfrm>
              <a:off x="1009649" y="3328331"/>
              <a:ext cx="2409824" cy="135941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313 BOOKS</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sp>
          <p:nvSpPr>
            <p:cNvPr id="13" name="Rectangle: Rounded Corners 12">
              <a:extLst>
                <a:ext uri="{FF2B5EF4-FFF2-40B4-BE49-F238E27FC236}">
                  <a16:creationId xmlns:a16="http://schemas.microsoft.com/office/drawing/2014/main" id="{0AFB3C1F-0A90-4615-8ED9-2C6C322B5326}"/>
                </a:ext>
              </a:extLst>
            </p:cNvPr>
            <p:cNvSpPr/>
            <p:nvPr/>
          </p:nvSpPr>
          <p:spPr>
            <a:xfrm>
              <a:off x="1009649" y="4866050"/>
              <a:ext cx="2409824" cy="571499"/>
            </a:xfrm>
            <a:prstGeom prst="roundRect">
              <a:avLst>
                <a:gd name="adj" fmla="val 3284"/>
              </a:avLst>
            </a:prstGeom>
            <a:solidFill>
              <a:srgbClr val="6379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METADATA</a:t>
              </a:r>
              <a:endParaRPr lang="fr-FR" sz="1600" b="1" dirty="0">
                <a:latin typeface="CMU Serif" panose="02000603000000000000" pitchFamily="2" charset="0"/>
                <a:ea typeface="CMU Serif" panose="02000603000000000000" pitchFamily="2" charset="0"/>
                <a:cs typeface="CMU Serif" panose="02000603000000000000" pitchFamily="2" charset="0"/>
              </a:endParaRPr>
            </a:p>
          </p:txBody>
        </p:sp>
        <p:grpSp>
          <p:nvGrpSpPr>
            <p:cNvPr id="11" name="Group 10">
              <a:extLst>
                <a:ext uri="{FF2B5EF4-FFF2-40B4-BE49-F238E27FC236}">
                  <a16:creationId xmlns:a16="http://schemas.microsoft.com/office/drawing/2014/main" id="{09A9908A-C215-42AE-A622-9F37FC6DD9E2}"/>
                </a:ext>
              </a:extLst>
            </p:cNvPr>
            <p:cNvGrpSpPr/>
            <p:nvPr/>
          </p:nvGrpSpPr>
          <p:grpSpPr>
            <a:xfrm>
              <a:off x="1339214" y="3492039"/>
              <a:ext cx="1760220" cy="769428"/>
              <a:chOff x="920115" y="3280286"/>
              <a:chExt cx="1760220" cy="769428"/>
            </a:xfrm>
          </p:grpSpPr>
          <p:sp>
            <p:nvSpPr>
              <p:cNvPr id="14" name="Rectangle: Rounded Corners 13">
                <a:extLst>
                  <a:ext uri="{FF2B5EF4-FFF2-40B4-BE49-F238E27FC236}">
                    <a16:creationId xmlns:a16="http://schemas.microsoft.com/office/drawing/2014/main" id="{D7DD7248-7F4F-4570-82B3-5CEEE3204075}"/>
                  </a:ext>
                </a:extLst>
              </p:cNvPr>
              <p:cNvSpPr/>
              <p:nvPr/>
            </p:nvSpPr>
            <p:spPr>
              <a:xfrm>
                <a:off x="103060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Rounded Corners 14">
                <a:extLst>
                  <a:ext uri="{FF2B5EF4-FFF2-40B4-BE49-F238E27FC236}">
                    <a16:creationId xmlns:a16="http://schemas.microsoft.com/office/drawing/2014/main" id="{69C54F8B-D7A3-4102-8BFC-815AB9661F6B}"/>
                  </a:ext>
                </a:extLst>
              </p:cNvPr>
              <p:cNvSpPr/>
              <p:nvPr/>
            </p:nvSpPr>
            <p:spPr>
              <a:xfrm>
                <a:off x="161734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Rounded Corners 15">
                <a:extLst>
                  <a:ext uri="{FF2B5EF4-FFF2-40B4-BE49-F238E27FC236}">
                    <a16:creationId xmlns:a16="http://schemas.microsoft.com/office/drawing/2014/main" id="{B76B6677-5389-463F-84F2-254CA67E1D00}"/>
                  </a:ext>
                </a:extLst>
              </p:cNvPr>
              <p:cNvSpPr/>
              <p:nvPr/>
            </p:nvSpPr>
            <p:spPr>
              <a:xfrm>
                <a:off x="2204086" y="3280286"/>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Rounded Corners 16">
                <a:extLst>
                  <a:ext uri="{FF2B5EF4-FFF2-40B4-BE49-F238E27FC236}">
                    <a16:creationId xmlns:a16="http://schemas.microsoft.com/office/drawing/2014/main" id="{C7E5D81C-6A4F-4C2B-B735-A08DCC8BE151}"/>
                  </a:ext>
                </a:extLst>
              </p:cNvPr>
              <p:cNvSpPr/>
              <p:nvPr/>
            </p:nvSpPr>
            <p:spPr>
              <a:xfrm>
                <a:off x="98107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8" name="Rectangle: Rounded Corners 17">
                <a:extLst>
                  <a:ext uri="{FF2B5EF4-FFF2-40B4-BE49-F238E27FC236}">
                    <a16:creationId xmlns:a16="http://schemas.microsoft.com/office/drawing/2014/main" id="{EF5CC48B-00FA-428A-98A9-CFEB03CDE2E5}"/>
                  </a:ext>
                </a:extLst>
              </p:cNvPr>
              <p:cNvSpPr/>
              <p:nvPr/>
            </p:nvSpPr>
            <p:spPr>
              <a:xfrm>
                <a:off x="156781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19" name="Rectangle: Rounded Corners 18">
                <a:extLst>
                  <a:ext uri="{FF2B5EF4-FFF2-40B4-BE49-F238E27FC236}">
                    <a16:creationId xmlns:a16="http://schemas.microsoft.com/office/drawing/2014/main" id="{6D4DB48E-B297-4E26-A9F3-7D5163AB458F}"/>
                  </a:ext>
                </a:extLst>
              </p:cNvPr>
              <p:cNvSpPr/>
              <p:nvPr/>
            </p:nvSpPr>
            <p:spPr>
              <a:xfrm>
                <a:off x="2154556" y="3385123"/>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0" name="Rectangle: Rounded Corners 19">
                <a:extLst>
                  <a:ext uri="{FF2B5EF4-FFF2-40B4-BE49-F238E27FC236}">
                    <a16:creationId xmlns:a16="http://schemas.microsoft.com/office/drawing/2014/main" id="{70CE36E0-990F-4D45-BCC5-2ABBDFA60AC5}"/>
                  </a:ext>
                </a:extLst>
              </p:cNvPr>
              <p:cNvSpPr/>
              <p:nvPr/>
            </p:nvSpPr>
            <p:spPr>
              <a:xfrm>
                <a:off x="92011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1" name="Rectangle: Rounded Corners 20">
                <a:extLst>
                  <a:ext uri="{FF2B5EF4-FFF2-40B4-BE49-F238E27FC236}">
                    <a16:creationId xmlns:a16="http://schemas.microsoft.com/office/drawing/2014/main" id="{D36FFA0F-7B87-48DB-94B9-E9EED017B46F}"/>
                  </a:ext>
                </a:extLst>
              </p:cNvPr>
              <p:cNvSpPr/>
              <p:nvPr/>
            </p:nvSpPr>
            <p:spPr>
              <a:xfrm>
                <a:off x="150685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2" name="Rectangle: Rounded Corners 21">
                <a:extLst>
                  <a:ext uri="{FF2B5EF4-FFF2-40B4-BE49-F238E27FC236}">
                    <a16:creationId xmlns:a16="http://schemas.microsoft.com/office/drawing/2014/main" id="{0CD29D49-855F-4337-946A-CAF9106F2028}"/>
                  </a:ext>
                </a:extLst>
              </p:cNvPr>
              <p:cNvSpPr/>
              <p:nvPr/>
            </p:nvSpPr>
            <p:spPr>
              <a:xfrm>
                <a:off x="2093595" y="3489960"/>
                <a:ext cx="476249" cy="559754"/>
              </a:xfrm>
              <a:prstGeom prst="roundRect">
                <a:avLst>
                  <a:gd name="adj" fmla="val 3284"/>
                </a:avLst>
              </a:prstGeom>
              <a:solidFill>
                <a:srgbClr val="3B49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grpSp>
      </p:grpSp>
      <p:sp>
        <p:nvSpPr>
          <p:cNvPr id="24" name="Rectangle 23">
            <a:extLst>
              <a:ext uri="{FF2B5EF4-FFF2-40B4-BE49-F238E27FC236}">
                <a16:creationId xmlns:a16="http://schemas.microsoft.com/office/drawing/2014/main" id="{71A16191-B831-47E6-B128-6C7E8C75F722}"/>
              </a:ext>
            </a:extLst>
          </p:cNvPr>
          <p:cNvSpPr/>
          <p:nvPr/>
        </p:nvSpPr>
        <p:spPr>
          <a:xfrm>
            <a:off x="4486407" y="1827607"/>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Paragraph Splitting</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pPr algn="ctr"/>
            <a:r>
              <a:rPr lang="en-US" sz="1400" dirty="0">
                <a:latin typeface="CMU Serif" panose="02000603000000000000" pitchFamily="2" charset="0"/>
                <a:ea typeface="CMU Serif" panose="02000603000000000000" pitchFamily="2" charset="0"/>
                <a:cs typeface="CMU Serif" panose="02000603000000000000" pitchFamily="2" charset="0"/>
              </a:rPr>
              <a:t>Split each novel into paragraphs</a:t>
            </a:r>
          </a:p>
          <a:p>
            <a:pPr algn="ctr"/>
            <a:endParaRPr lang="en-US" sz="800" dirty="0">
              <a:latin typeface="CMU Serif" panose="02000603000000000000" pitchFamily="2" charset="0"/>
              <a:ea typeface="CMU Serif" panose="02000603000000000000" pitchFamily="2" charset="0"/>
              <a:cs typeface="CMU Serif" panose="02000603000000000000" pitchFamily="2" charset="0"/>
            </a:endParaRPr>
          </a:p>
          <a:p>
            <a:r>
              <a:rPr lang="en-US" sz="1400" dirty="0">
                <a:latin typeface="CMU Serif" panose="02000603000000000000" pitchFamily="2" charset="0"/>
                <a:ea typeface="CMU Serif" panose="02000603000000000000" pitchFamily="2" charset="0"/>
                <a:cs typeface="CMU Serif" panose="02000603000000000000" pitchFamily="2" charset="0"/>
              </a:rPr>
              <a:t>· preserving sentence syntax</a:t>
            </a:r>
          </a:p>
          <a:p>
            <a:r>
              <a:rPr lang="en-US" sz="1400" dirty="0">
                <a:latin typeface="CMU Serif" panose="02000603000000000000" pitchFamily="2" charset="0"/>
                <a:ea typeface="CMU Serif" panose="02000603000000000000" pitchFamily="2" charset="0"/>
                <a:cs typeface="CMU Serif" panose="02000603000000000000" pitchFamily="2" charset="0"/>
              </a:rPr>
              <a:t>· three different sizes</a:t>
            </a:r>
            <a:endParaRPr lang="fr-FR" sz="1600" dirty="0">
              <a:latin typeface="CMU Serif" panose="02000603000000000000" pitchFamily="2" charset="0"/>
              <a:ea typeface="CMU Serif" panose="02000603000000000000" pitchFamily="2" charset="0"/>
              <a:cs typeface="CMU Serif" panose="02000603000000000000" pitchFamily="2" charset="0"/>
            </a:endParaRPr>
          </a:p>
        </p:txBody>
      </p:sp>
      <p:sp>
        <p:nvSpPr>
          <p:cNvPr id="27" name="Rectangle 26">
            <a:extLst>
              <a:ext uri="{FF2B5EF4-FFF2-40B4-BE49-F238E27FC236}">
                <a16:creationId xmlns:a16="http://schemas.microsoft.com/office/drawing/2014/main" id="{352329F7-D018-4EF9-9BC4-B92C83DE11D9}"/>
              </a:ext>
            </a:extLst>
          </p:cNvPr>
          <p:cNvSpPr/>
          <p:nvPr/>
        </p:nvSpPr>
        <p:spPr>
          <a:xfrm>
            <a:off x="4486407" y="3391663"/>
            <a:ext cx="3219186" cy="126371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CMU Serif" panose="02000603000000000000" pitchFamily="2" charset="0"/>
                <a:ea typeface="CMU Serif" panose="02000603000000000000" pitchFamily="2" charset="0"/>
                <a:cs typeface="CMU Serif" panose="02000603000000000000" pitchFamily="2" charset="0"/>
              </a:rPr>
              <a:t>Entity Recognition</a:t>
            </a:r>
          </a:p>
          <a:p>
            <a:pPr algn="ctr"/>
            <a:endParaRPr lang="en-US" sz="800" b="1" dirty="0">
              <a:latin typeface="CMU Serif" panose="02000603000000000000" pitchFamily="2" charset="0"/>
              <a:ea typeface="CMU Serif" panose="02000603000000000000" pitchFamily="2" charset="0"/>
              <a:cs typeface="CMU Serif" panose="02000603000000000000" pitchFamily="2" charset="0"/>
            </a:endParaRPr>
          </a:p>
          <a:p>
            <a:pPr algn="ctr"/>
            <a:r>
              <a:rPr lang="fr-FR" sz="1400" dirty="0" err="1">
                <a:latin typeface="CMU Serif" panose="02000603000000000000" pitchFamily="2" charset="0"/>
                <a:ea typeface="CMU Serif" panose="02000603000000000000" pitchFamily="2" charset="0"/>
                <a:cs typeface="CMU Serif" panose="02000603000000000000" pitchFamily="2" charset="0"/>
              </a:rPr>
              <a:t>Identify</a:t>
            </a:r>
            <a:r>
              <a:rPr lang="fr-FR" sz="1400" dirty="0">
                <a:latin typeface="CMU Serif" panose="02000603000000000000" pitchFamily="2" charset="0"/>
                <a:ea typeface="CMU Serif" panose="02000603000000000000" pitchFamily="2" charset="0"/>
                <a:cs typeface="CMU Serif" panose="02000603000000000000" pitchFamily="2" charset="0"/>
              </a:rPr>
              <a:t> all </a:t>
            </a:r>
            <a:r>
              <a:rPr lang="fr-FR" sz="1400" dirty="0" err="1">
                <a:latin typeface="CMU Serif" panose="02000603000000000000" pitchFamily="2" charset="0"/>
                <a:ea typeface="CMU Serif" panose="02000603000000000000" pitchFamily="2" charset="0"/>
                <a:cs typeface="CMU Serif" panose="02000603000000000000" pitchFamily="2" charset="0"/>
              </a:rPr>
              <a:t>entities</a:t>
            </a:r>
            <a:r>
              <a:rPr lang="fr-FR" sz="1400" dirty="0">
                <a:latin typeface="CMU Serif" panose="02000603000000000000" pitchFamily="2" charset="0"/>
                <a:ea typeface="CMU Serif" panose="02000603000000000000" pitchFamily="2" charset="0"/>
                <a:cs typeface="CMU Serif" panose="02000603000000000000" pitchFamily="2" charset="0"/>
              </a:rPr>
              <a:t> in </a:t>
            </a:r>
            <a:r>
              <a:rPr lang="fr-FR" sz="1400" dirty="0" err="1">
                <a:latin typeface="CMU Serif" panose="02000603000000000000" pitchFamily="2" charset="0"/>
                <a:ea typeface="CMU Serif" panose="02000603000000000000" pitchFamily="2" charset="0"/>
                <a:cs typeface="CMU Serif" panose="02000603000000000000" pitchFamily="2" charset="0"/>
              </a:rPr>
              <a:t>each</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paragraph</a:t>
            </a:r>
            <a:endParaRPr lang="fr-FR" sz="1400" dirty="0">
              <a:latin typeface="CMU Serif" panose="02000603000000000000" pitchFamily="2" charset="0"/>
              <a:ea typeface="CMU Serif" panose="02000603000000000000" pitchFamily="2" charset="0"/>
              <a:cs typeface="CMU Serif" panose="02000603000000000000" pitchFamily="2" charset="0"/>
            </a:endParaRPr>
          </a:p>
          <a:p>
            <a:endParaRPr lang="fr-FR" sz="800" dirty="0">
              <a:latin typeface="CMU Serif" panose="02000603000000000000" pitchFamily="2" charset="0"/>
              <a:ea typeface="CMU Serif" panose="02000603000000000000" pitchFamily="2" charset="0"/>
              <a:cs typeface="CMU Serif" panose="02000603000000000000" pitchFamily="2" charset="0"/>
            </a:endParaRP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using</a:t>
            </a:r>
            <a:r>
              <a:rPr lang="fr-FR" sz="1400" dirty="0">
                <a:latin typeface="CMU Serif" panose="02000603000000000000" pitchFamily="2" charset="0"/>
                <a:ea typeface="CMU Serif" panose="02000603000000000000" pitchFamily="2" charset="0"/>
                <a:cs typeface="CMU Serif" panose="02000603000000000000" pitchFamily="2" charset="0"/>
              </a:rPr>
              <a:t> BERT-NER</a:t>
            </a:r>
          </a:p>
          <a:p>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sorted</a:t>
            </a:r>
            <a:r>
              <a:rPr lang="fr-FR" sz="1400" dirty="0">
                <a:latin typeface="CMU Serif" panose="02000603000000000000" pitchFamily="2" charset="0"/>
                <a:ea typeface="CMU Serif" panose="02000603000000000000" pitchFamily="2" charset="0"/>
                <a:cs typeface="CMU Serif" panose="02000603000000000000" pitchFamily="2" charset="0"/>
              </a:rPr>
              <a:t> </a:t>
            </a:r>
            <a:r>
              <a:rPr lang="fr-FR" sz="1400" dirty="0" err="1">
                <a:latin typeface="CMU Serif" panose="02000603000000000000" pitchFamily="2" charset="0"/>
                <a:ea typeface="CMU Serif" panose="02000603000000000000" pitchFamily="2" charset="0"/>
                <a:cs typeface="CMU Serif" panose="02000603000000000000" pitchFamily="2" charset="0"/>
              </a:rPr>
              <a:t>into</a:t>
            </a:r>
            <a:r>
              <a:rPr lang="fr-FR" sz="1400" dirty="0">
                <a:latin typeface="CMU Serif" panose="02000603000000000000" pitchFamily="2" charset="0"/>
                <a:ea typeface="CMU Serif" panose="02000603000000000000" pitchFamily="2" charset="0"/>
                <a:cs typeface="CMU Serif" panose="02000603000000000000" pitchFamily="2" charset="0"/>
              </a:rPr>
              <a:t> four </a:t>
            </a:r>
            <a:r>
              <a:rPr lang="fr-FR" sz="1400" dirty="0" err="1">
                <a:latin typeface="CMU Serif" panose="02000603000000000000" pitchFamily="2" charset="0"/>
                <a:ea typeface="CMU Serif" panose="02000603000000000000" pitchFamily="2" charset="0"/>
                <a:cs typeface="CMU Serif" panose="02000603000000000000" pitchFamily="2" charset="0"/>
              </a:rPr>
              <a:t>categories</a:t>
            </a:r>
            <a:endParaRPr lang="fr-FR" sz="1400" dirty="0">
              <a:latin typeface="CMU Serif" panose="02000603000000000000" pitchFamily="2" charset="0"/>
              <a:ea typeface="CMU Serif" panose="02000603000000000000" pitchFamily="2" charset="0"/>
              <a:cs typeface="CMU Serif" panose="02000603000000000000" pitchFamily="2" charset="0"/>
            </a:endParaRPr>
          </a:p>
        </p:txBody>
      </p:sp>
      <p:cxnSp>
        <p:nvCxnSpPr>
          <p:cNvPr id="32" name="Connector: Elbow 31">
            <a:extLst>
              <a:ext uri="{FF2B5EF4-FFF2-40B4-BE49-F238E27FC236}">
                <a16:creationId xmlns:a16="http://schemas.microsoft.com/office/drawing/2014/main" id="{4BCE53C6-6A27-4D73-B99E-0D932AF9EE30}"/>
              </a:ext>
            </a:extLst>
          </p:cNvPr>
          <p:cNvCxnSpPr>
            <a:stCxn id="10" idx="2"/>
            <a:endCxn id="24" idx="0"/>
          </p:cNvCxnSpPr>
          <p:nvPr/>
        </p:nvCxnSpPr>
        <p:spPr>
          <a:xfrm rot="5400000" flipH="1" flipV="1">
            <a:off x="2439712" y="1869225"/>
            <a:ext cx="3697905" cy="3614670"/>
          </a:xfrm>
          <a:prstGeom prst="bentConnector5">
            <a:avLst>
              <a:gd name="adj1" fmla="val -6182"/>
              <a:gd name="adj2" fmla="val 46774"/>
              <a:gd name="adj3" fmla="val 1061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4BA48C9-5316-4086-A514-C93FFEE9FAD7}"/>
              </a:ext>
            </a:extLst>
          </p:cNvPr>
          <p:cNvCxnSpPr>
            <a:stCxn id="24" idx="2"/>
            <a:endCxn id="27" idx="0"/>
          </p:cNvCxnSpPr>
          <p:nvPr/>
        </p:nvCxnSpPr>
        <p:spPr>
          <a:xfrm>
            <a:off x="6096000" y="3091319"/>
            <a:ext cx="0" cy="300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17985"/>
      </p:ext>
    </p:extLst>
  </p:cSld>
  <p:clrMapOvr>
    <a:masterClrMapping/>
  </p:clrMapOvr>
  <p:transition spd="slow">
    <p:wipe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1141</Words>
  <Application>Microsoft Office PowerPoint</Application>
  <PresentationFormat>Widescreen</PresentationFormat>
  <Paragraphs>301</Paragraphs>
  <Slides>17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Arabic Typesetting</vt:lpstr>
      <vt:lpstr>Arial</vt:lpstr>
      <vt:lpstr>Bahnschrift</vt:lpstr>
      <vt:lpstr>Calibri</vt:lpstr>
      <vt:lpstr>CMU Serif</vt:lpstr>
      <vt:lpstr>CMU Serif Upright Italic</vt:lpstr>
      <vt:lpstr>CMU Typewriter Text</vt:lpstr>
      <vt:lpstr>Office Theme</vt:lpstr>
      <vt:lpstr>Breaking Writer’s Block: Low-cost Fine-tuning of Natural Language Generation Models</vt:lpstr>
      <vt:lpstr>Introduction</vt:lpstr>
      <vt:lpstr>Introduction</vt:lpstr>
      <vt:lpstr>Problem Definition</vt:lpstr>
      <vt:lpstr>Problem Definition</vt:lpstr>
      <vt:lpstr>Problem Definition</vt:lpstr>
      <vt:lpstr>Data Preparation</vt:lpstr>
      <vt:lpstr>Data Preparation</vt:lpstr>
      <vt:lpstr>Data Preparation</vt:lpstr>
      <vt:lpstr>Data Preparation</vt:lpstr>
      <vt:lpstr>Data Preparation</vt:lpstr>
      <vt:lpstr>Model</vt:lpstr>
      <vt:lpstr>Model</vt:lpstr>
      <vt:lpstr>Model</vt:lpstr>
      <vt:lpstr>Results</vt:lpstr>
      <vt:lpstr>Demonstration</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Breaking Writer’s Block: Low-cost Fine-tuning of Natural Language Generation Models</dc:title>
  <dc:creator>Thomas Lamson</dc:creator>
  <cp:lastModifiedBy>Thomas Lamson</cp:lastModifiedBy>
  <cp:revision>22</cp:revision>
  <dcterms:created xsi:type="dcterms:W3CDTF">2021-03-20T13:13:19Z</dcterms:created>
  <dcterms:modified xsi:type="dcterms:W3CDTF">2021-03-20T16:27:27Z</dcterms:modified>
</cp:coreProperties>
</file>